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1" r:id="rId26"/>
    <p:sldId id="282" r:id="rId27"/>
    <p:sldId id="283" r:id="rId28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328" autoAdjust="0"/>
  </p:normalViewPr>
  <p:slideViewPr>
    <p:cSldViewPr snapToGrid="0">
      <p:cViewPr varScale="1">
        <p:scale>
          <a:sx n="29" d="100"/>
          <a:sy n="29" d="100"/>
        </p:scale>
        <p:origin x="8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1F98757-C781-4346-BCF6-F1AB353EAB6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65130FB-2039-4EA1-B6BD-B44C13C5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3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9B3B6-BC8F-4DD6-B152-CB2BBCCAE70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55342-91EC-4978-95E6-B171B9E6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Uraikan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kisah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panggilan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nabi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berikut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pilih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nabi</a:t>
            </a:r>
            <a:r>
              <a:rPr lang="en-US" baseline="0" dirty="0" smtClean="0"/>
              <a:t> )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Abraham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Musa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Samuel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err="1" smtClean="0"/>
              <a:t>Yeremia</a:t>
            </a:r>
            <a:endParaRPr lang="en-US" baseline="0" dirty="0" smtClean="0"/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err="1" smtClean="0"/>
              <a:t>Yunus</a:t>
            </a:r>
            <a:r>
              <a:rPr lang="en-US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Manakah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syarat-syarat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murid </a:t>
            </a:r>
            <a:r>
              <a:rPr lang="en-US" baseline="0" dirty="0" err="1" smtClean="0"/>
              <a:t>Yesus</a:t>
            </a:r>
            <a:r>
              <a:rPr lang="en-US" baseline="0" dirty="0" smtClean="0"/>
              <a:t> 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panggilan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nabi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para murid </a:t>
            </a:r>
            <a:r>
              <a:rPr lang="en-US" baseline="0" dirty="0" err="1" smtClean="0"/>
              <a:t>Yesus</a:t>
            </a:r>
            <a:r>
              <a:rPr lang="en-US" baseline="0" dirty="0" smtClean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arti</a:t>
            </a:r>
            <a:r>
              <a:rPr lang="en-US" baseline="0" dirty="0" smtClean="0"/>
              <a:t>: :</a:t>
            </a:r>
            <a:r>
              <a:rPr lang="en-US" baseline="0" dirty="0" err="1" smtClean="0"/>
              <a:t>menyangkal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diri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memikul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salib</a:t>
            </a:r>
            <a:r>
              <a:rPr lang="en-US" baseline="0" dirty="0" smtClean="0"/>
              <a:t>” 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Tuliskan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cara-cara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hidup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Jemaat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Perdana</a:t>
            </a:r>
            <a:r>
              <a:rPr lang="en-US" baseline="0" dirty="0" smtClean="0"/>
              <a:t> !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Jelaskan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aspek-aspek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membentuk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kehidupan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Jemaat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Perdana</a:t>
            </a:r>
            <a:r>
              <a:rPr lang="en-US" baseline="0" dirty="0" smtClean="0"/>
              <a:t>!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perutusan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Yesus</a:t>
            </a:r>
            <a:r>
              <a:rPr lang="en-US" baseline="0" dirty="0" smtClean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perutusan</a:t>
            </a:r>
            <a:r>
              <a:rPr lang="en-US" baseline="0" dirty="0" smtClean="0"/>
              <a:t> para murid </a:t>
            </a:r>
            <a:r>
              <a:rPr lang="en-US" baseline="0" dirty="0" err="1" smtClean="0"/>
              <a:t>Yesuis</a:t>
            </a:r>
            <a:r>
              <a:rPr lang="en-US" baseline="0" dirty="0" smtClean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Sikap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dibutuhkan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murid </a:t>
            </a:r>
            <a:r>
              <a:rPr lang="en-US" baseline="0" dirty="0" err="1" smtClean="0"/>
              <a:t>Yesus</a:t>
            </a:r>
            <a:r>
              <a:rPr lang="en-US" baseline="0" dirty="0" smtClean="0"/>
              <a:t>?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Kerjakan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9 </a:t>
            </a:r>
            <a:r>
              <a:rPr lang="en-US" baseline="0" dirty="0" err="1" smtClean="0"/>
              <a:t>soal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atas</a:t>
            </a:r>
            <a:r>
              <a:rPr lang="en-US" baseline="0" dirty="0" smtClean="0"/>
              <a:t> !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685800" lvl="1" indent="-228600">
              <a:buFont typeface="+mj-lt"/>
              <a:buAutoNum type="alphaLcParenR"/>
            </a:pPr>
            <a:endParaRPr lang="en-US" baseline="0" dirty="0" smtClean="0"/>
          </a:p>
          <a:p>
            <a:pPr marL="457200" lvl="1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5342-91EC-4978-95E6-B171B9E6D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58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9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6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1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1144D8-E14A-43F1-9B48-41FEDFEB204F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32ABE-CBF8-4F5A-9140-A2C607CD3A2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8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0033" y="1640541"/>
            <a:ext cx="6755802" cy="2724912"/>
          </a:xfrm>
        </p:spPr>
        <p:txBody>
          <a:bodyPr>
            <a:noAutofit/>
          </a:bodyPr>
          <a:lstStyle/>
          <a:p>
            <a:r>
              <a:rPr lang="en-ZA" sz="4800" dirty="0" smtClean="0"/>
              <a:t>BAB III</a:t>
            </a:r>
            <a:br>
              <a:rPr lang="en-ZA" sz="4800" dirty="0" smtClean="0"/>
            </a:br>
            <a:r>
              <a:rPr lang="en-ZA" sz="4800" dirty="0" smtClean="0"/>
              <a:t/>
            </a:r>
            <a:br>
              <a:rPr lang="en-ZA" sz="4800" dirty="0" smtClean="0"/>
            </a:br>
            <a:r>
              <a:rPr lang="en-ZA" sz="4800" dirty="0" smtClean="0"/>
              <a:t>PANGGILAN DAN PERUTUSAN MURID YESUS</a:t>
            </a:r>
            <a:endParaRPr lang="en-US" sz="4800" dirty="0"/>
          </a:p>
        </p:txBody>
      </p:sp>
      <p:pic>
        <p:nvPicPr>
          <p:cNvPr id="4" name="Picture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17703"/>
          <a:stretch>
            <a:fillRect/>
          </a:stretch>
        </p:blipFill>
        <p:spPr>
          <a:xfrm>
            <a:off x="813614" y="1048870"/>
            <a:ext cx="4008502" cy="411448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67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78223"/>
            <a:ext cx="10058400" cy="876748"/>
          </a:xfrm>
        </p:spPr>
        <p:txBody>
          <a:bodyPr/>
          <a:lstStyle/>
          <a:p>
            <a:pPr algn="ctr"/>
            <a:r>
              <a:rPr lang="en-US" dirty="0" smtClean="0"/>
              <a:t>MAKNA PANGGILAN PARA NABI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5411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Allah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Sebagai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Inisiator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-  Allah Yang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Berinisiatif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Allah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Tidak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Pernah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Salah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Dalam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Memilih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Orang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Untuk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Menjadi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Utusan-nya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Berbagai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Reaksi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&amp;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Penolakan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Tidak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Akan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Pernah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Mempengaruhi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/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Mengubah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Panggilan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Allah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Allah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Tetap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Mendampingi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Melindungi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Membimbing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Orang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Pilihan-nya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Allah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Sendiri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Menyucikan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Orang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Pilihan-nya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568" y="1304365"/>
            <a:ext cx="4793714" cy="4317409"/>
          </a:xfrm>
        </p:spPr>
        <p:txBody>
          <a:bodyPr/>
          <a:lstStyle/>
          <a:p>
            <a:pPr algn="ctr"/>
            <a:r>
              <a:rPr lang="en-ZA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BELAJAR DARI PANGGILAN PARA MURID</a:t>
            </a:r>
            <a:br>
              <a:rPr lang="en-ZA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ZA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ZA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ZA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4" y="791468"/>
            <a:ext cx="6104406" cy="48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12693"/>
            <a:ext cx="3084755" cy="537883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MATIUS 4 : 18 -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312525" y="712693"/>
            <a:ext cx="6843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</a:rPr>
              <a:t>YESUS MEMANGGIL MURID-MURID YANG PERTAMA</a:t>
            </a:r>
            <a:endParaRPr lang="en-US" sz="2400" b="1" dirty="0">
              <a:ln w="10160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48" y="1822407"/>
            <a:ext cx="11314192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TEMPAT KEJADIAN 		: </a:t>
            </a:r>
            <a:r>
              <a:rPr lang="en-US" sz="2800" dirty="0" err="1" smtClean="0"/>
              <a:t>Pesisir</a:t>
            </a:r>
            <a:r>
              <a:rPr lang="en-US" sz="2800" dirty="0" smtClean="0"/>
              <a:t> </a:t>
            </a:r>
            <a:r>
              <a:rPr lang="en-US" sz="2800" dirty="0" err="1" smtClean="0"/>
              <a:t>Danau</a:t>
            </a:r>
            <a:r>
              <a:rPr lang="en-US" sz="2800" dirty="0" smtClean="0"/>
              <a:t> Galilea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SIAPA YANG DIPANGGIL	: Simon (Petrus), Andreas, </a:t>
            </a:r>
            <a:r>
              <a:rPr lang="en-US" sz="2800" dirty="0" err="1" smtClean="0"/>
              <a:t>Yakobus</a:t>
            </a:r>
            <a:r>
              <a:rPr lang="en-US" sz="2800" dirty="0" smtClean="0"/>
              <a:t>, </a:t>
            </a:r>
            <a:r>
              <a:rPr lang="en-US" sz="2800" dirty="0" err="1" smtClean="0"/>
              <a:t>Yohanes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ISI PANGGILAN			: “</a:t>
            </a:r>
            <a:r>
              <a:rPr lang="en-US" sz="2800" dirty="0" err="1" smtClean="0"/>
              <a:t>Marilah</a:t>
            </a:r>
            <a:r>
              <a:rPr lang="en-US" sz="2800" dirty="0" smtClean="0"/>
              <a:t>, </a:t>
            </a:r>
            <a:r>
              <a:rPr lang="en-US" sz="2800" dirty="0" err="1" smtClean="0"/>
              <a:t>ikutlah</a:t>
            </a:r>
            <a:r>
              <a:rPr lang="en-US" sz="2800" dirty="0" smtClean="0"/>
              <a:t> </a:t>
            </a:r>
            <a:r>
              <a:rPr lang="en-US" sz="2800" dirty="0" err="1" smtClean="0"/>
              <a:t>Aku</a:t>
            </a:r>
            <a:r>
              <a:rPr lang="en-US" sz="2800" dirty="0" smtClean="0"/>
              <a:t>, </a:t>
            </a:r>
            <a:r>
              <a:rPr lang="en-US" sz="2800" dirty="0" err="1" smtClean="0"/>
              <a:t>kamu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Kujadikan</a:t>
            </a:r>
            <a:r>
              <a:rPr lang="en-US" sz="2800" dirty="0" smtClean="0"/>
              <a:t> 					    </a:t>
            </a:r>
            <a:r>
              <a:rPr lang="en-US" sz="2800" dirty="0" err="1" smtClean="0"/>
              <a:t>penjala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REAKSI/TANGGAPAN		: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mengikuti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TUGAS PANGGILAN		: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penjala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/ </a:t>
            </a:r>
            <a:r>
              <a:rPr lang="en-US" sz="2800" dirty="0" err="1" smtClean="0"/>
              <a:t>Menyelamatkan</a:t>
            </a:r>
            <a:r>
              <a:rPr lang="en-US" sz="2800" dirty="0" smtClean="0"/>
              <a:t> 				              </a:t>
            </a:r>
            <a:r>
              <a:rPr lang="en-US" sz="2800" dirty="0" err="1" smtClean="0"/>
              <a:t>manusia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SYARAT MENGIKUTI YESUS	: </a:t>
            </a:r>
            <a:r>
              <a:rPr lang="en-US" sz="2800" dirty="0" err="1" smtClean="0"/>
              <a:t>Meninggalkan</a:t>
            </a:r>
            <a:r>
              <a:rPr lang="en-US" sz="2800" dirty="0" smtClean="0"/>
              <a:t> orang </a:t>
            </a:r>
            <a:r>
              <a:rPr lang="en-US" sz="2800" dirty="0" err="1" smtClean="0"/>
              <a:t>tua</a:t>
            </a:r>
            <a:r>
              <a:rPr lang="en-US" sz="2800" dirty="0" smtClean="0"/>
              <a:t> (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), 							  </a:t>
            </a:r>
            <a:r>
              <a:rPr lang="en-US" sz="2800" dirty="0" err="1" smtClean="0"/>
              <a:t>meninggalkan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 								  (</a:t>
            </a:r>
            <a:r>
              <a:rPr lang="en-US" sz="2800" dirty="0" err="1" smtClean="0"/>
              <a:t>kemapanan</a:t>
            </a:r>
            <a:r>
              <a:rPr lang="en-US" sz="2800" dirty="0" smtClean="0"/>
              <a:t>/</a:t>
            </a:r>
            <a:r>
              <a:rPr lang="en-US" sz="2800" dirty="0" err="1" smtClean="0"/>
              <a:t>kenyamanan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15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12693"/>
            <a:ext cx="3084755" cy="5378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MATIUS 16 : 21 – 28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6130" y="712693"/>
            <a:ext cx="45047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Syarat-Syarat</a:t>
            </a:r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Mengikuti</a:t>
            </a:r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Yesus</a:t>
            </a:r>
            <a:endParaRPr lang="en-US" sz="24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066" y="1795514"/>
            <a:ext cx="11314192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TEMPAT KEJADIAN 		: </a:t>
            </a:r>
            <a:r>
              <a:rPr lang="en-US" sz="2800" dirty="0" err="1" smtClean="0"/>
              <a:t>Kaisarea</a:t>
            </a:r>
            <a:r>
              <a:rPr lang="en-US" sz="2800" dirty="0" smtClean="0"/>
              <a:t> - </a:t>
            </a:r>
            <a:r>
              <a:rPr lang="en-US" sz="2800" dirty="0" err="1" smtClean="0"/>
              <a:t>Filipi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SIAPA YANG DIPANGGIL	: (Para Murid)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ISI PANGGILAN			: 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REAKSI/TANGGAPAN		: 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TUGAS PANGGILAN		: 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SYARAT MENGIKUTI YESUS	: “</a:t>
            </a:r>
            <a:r>
              <a:rPr lang="en-US" sz="2800" dirty="0" err="1" smtClean="0"/>
              <a:t>menyangkal</a:t>
            </a:r>
            <a:r>
              <a:rPr lang="en-US" sz="2800" dirty="0" smtClean="0"/>
              <a:t> </a:t>
            </a:r>
            <a:r>
              <a:rPr lang="en-US" sz="2800" dirty="0" err="1" smtClean="0"/>
              <a:t>diri-memikul</a:t>
            </a:r>
            <a:r>
              <a:rPr lang="en-US" sz="2800" dirty="0" smtClean="0"/>
              <a:t> </a:t>
            </a:r>
            <a:r>
              <a:rPr lang="en-US" sz="2800" dirty="0" err="1" smtClean="0"/>
              <a:t>salib</a:t>
            </a:r>
            <a:r>
              <a:rPr lang="en-US" sz="2800" dirty="0" smtClean="0"/>
              <a:t>”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Menyangkal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	=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demi </a:t>
            </a:r>
            <a:r>
              <a:rPr lang="en-US" sz="2800" dirty="0" err="1" smtClean="0"/>
              <a:t>Kristus</a:t>
            </a:r>
            <a:r>
              <a:rPr lang="en-US" sz="2800" dirty="0" smtClean="0"/>
              <a:t> (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mengejar</a:t>
            </a:r>
            <a:r>
              <a:rPr lang="en-US" sz="2800" dirty="0" smtClean="0"/>
              <a:t> 					   </a:t>
            </a:r>
            <a:r>
              <a:rPr lang="en-US" sz="2800" dirty="0" err="1" smtClean="0"/>
              <a:t>popularitas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, </a:t>
            </a:r>
            <a:r>
              <a:rPr lang="en-US" sz="2800" dirty="0" err="1" smtClean="0"/>
              <a:t>dll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Memikul</a:t>
            </a:r>
            <a:r>
              <a:rPr lang="en-US" sz="2800" dirty="0" smtClean="0"/>
              <a:t> </a:t>
            </a:r>
            <a:r>
              <a:rPr lang="en-US" sz="2800" dirty="0" err="1" smtClean="0"/>
              <a:t>salib</a:t>
            </a:r>
            <a:r>
              <a:rPr lang="en-US" sz="2800" dirty="0" smtClean="0"/>
              <a:t> 	= </a:t>
            </a:r>
            <a:r>
              <a:rPr lang="en-US" sz="2800" dirty="0" err="1" smtClean="0"/>
              <a:t>rela</a:t>
            </a:r>
            <a:r>
              <a:rPr lang="en-US" sz="2800" dirty="0" smtClean="0"/>
              <a:t> </a:t>
            </a:r>
            <a:r>
              <a:rPr lang="en-US" sz="2800" dirty="0" err="1" smtClean="0"/>
              <a:t>menderita</a:t>
            </a:r>
            <a:r>
              <a:rPr lang="en-US" sz="2800" dirty="0" smtClean="0"/>
              <a:t> demi </a:t>
            </a:r>
            <a:r>
              <a:rPr lang="en-US" sz="2800" dirty="0" err="1" smtClean="0"/>
              <a:t>Kristus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75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88572" y="811376"/>
            <a:ext cx="27885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MARKUS 2 : 13 – 17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8895" y="811376"/>
            <a:ext cx="5567082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Lewi </a:t>
            </a:r>
            <a:r>
              <a:rPr lang="en-US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Pemungut</a:t>
            </a:r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Cukai</a:t>
            </a:r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Mengikuti</a:t>
            </a:r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Yesus</a:t>
            </a:r>
            <a:endParaRPr lang="en-US" sz="2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31" y="2145137"/>
            <a:ext cx="11314192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TEMPAT KEJADIAN 		: </a:t>
            </a:r>
            <a:r>
              <a:rPr lang="en-US" sz="2800" dirty="0" err="1" smtClean="0"/>
              <a:t>Kapernaum</a:t>
            </a:r>
            <a:r>
              <a:rPr lang="en-US" sz="2800" dirty="0" smtClean="0"/>
              <a:t> ( </a:t>
            </a:r>
            <a:r>
              <a:rPr lang="en-US" sz="2800" dirty="0" err="1" smtClean="0"/>
              <a:t>Perjalanan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Danau</a:t>
            </a:r>
            <a:r>
              <a:rPr lang="en-US" sz="2800" dirty="0" smtClean="0"/>
              <a:t> Galilea)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SIAPA YANG DIPANGGIL	: Lewi (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Alfeus</a:t>
            </a:r>
            <a:r>
              <a:rPr lang="en-US" sz="2800" dirty="0" smtClean="0"/>
              <a:t> )-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pemungut</a:t>
            </a:r>
            <a:r>
              <a:rPr lang="en-US" sz="2800" dirty="0" smtClean="0"/>
              <a:t> </a:t>
            </a:r>
            <a:r>
              <a:rPr lang="en-US" sz="2800" dirty="0" err="1" smtClean="0"/>
              <a:t>cukai</a:t>
            </a:r>
            <a:r>
              <a:rPr lang="en-US" sz="2800" dirty="0" smtClean="0"/>
              <a:t> 					   = </a:t>
            </a:r>
            <a:r>
              <a:rPr lang="en-US" sz="2800" dirty="0" err="1" smtClean="0"/>
              <a:t>Yakobus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Alfeus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ISI PANGGILAN			: “</a:t>
            </a:r>
            <a:r>
              <a:rPr lang="en-US" sz="2800" dirty="0" err="1" smtClean="0"/>
              <a:t>Ikutlah</a:t>
            </a:r>
            <a:r>
              <a:rPr lang="en-US" sz="2800" dirty="0" smtClean="0"/>
              <a:t> </a:t>
            </a:r>
            <a:r>
              <a:rPr lang="en-US" sz="2800" dirty="0" err="1" smtClean="0"/>
              <a:t>Aku</a:t>
            </a:r>
            <a:r>
              <a:rPr lang="en-US" sz="28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REAKSI/TANGGAPAN		: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mengikuti</a:t>
            </a:r>
            <a:r>
              <a:rPr lang="en-US" sz="2800" dirty="0" smtClean="0"/>
              <a:t> </a:t>
            </a:r>
            <a:r>
              <a:rPr lang="en-US" sz="2800" dirty="0" err="1" smtClean="0"/>
              <a:t>Yesus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TUGAS PANGGILAN		: 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SYARAT MENGIKUTI YESUS	: </a:t>
            </a:r>
            <a:r>
              <a:rPr lang="en-US" sz="2800" dirty="0" err="1" smtClean="0"/>
              <a:t>Meninggalkan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/ </a:t>
            </a:r>
            <a:r>
              <a:rPr lang="en-US" sz="2800" dirty="0" err="1" smtClean="0"/>
              <a:t>segala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43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5125" y="770547"/>
            <a:ext cx="24339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9 : 57 – 62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1" y="770547"/>
            <a:ext cx="5567082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Hal </a:t>
            </a:r>
            <a:r>
              <a:rPr lang="en-US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Mengikuti</a:t>
            </a:r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Yesus</a:t>
            </a:r>
            <a:endParaRPr lang="en-US" sz="2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31" y="2104796"/>
            <a:ext cx="1171588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TEMPAT KEJADIAN 		: </a:t>
            </a:r>
            <a:r>
              <a:rPr lang="en-US" sz="2400" dirty="0" err="1" smtClean="0"/>
              <a:t>Perjalanan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Yerusalem</a:t>
            </a:r>
            <a:r>
              <a:rPr lang="en-US" sz="2400" dirty="0" smtClean="0"/>
              <a:t> ( </a:t>
            </a:r>
            <a:r>
              <a:rPr lang="en-US" sz="2400" dirty="0" err="1" smtClean="0"/>
              <a:t>dari</a:t>
            </a:r>
            <a:r>
              <a:rPr lang="en-US" sz="2400" dirty="0" smtClean="0"/>
              <a:t> Samaria)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SIAPA YANG DIPANGGIL	: “orang-orang yang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perjalanan</a:t>
            </a:r>
            <a:r>
              <a:rPr lang="en-US" sz="2400" dirty="0" smtClean="0"/>
              <a:t> 				  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Yerusalem</a:t>
            </a:r>
            <a:r>
              <a:rPr lang="en-US" sz="2400" dirty="0" smtClean="0"/>
              <a:t>– </a:t>
            </a:r>
            <a:r>
              <a:rPr lang="en-US" sz="2400" i="1" dirty="0" smtClean="0"/>
              <a:t>no name</a:t>
            </a:r>
            <a:r>
              <a:rPr lang="en-US" sz="24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ISI PANGGILAN		: “</a:t>
            </a:r>
            <a:r>
              <a:rPr lang="en-US" sz="2400" dirty="0" err="1" smtClean="0"/>
              <a:t>Ikutlah</a:t>
            </a:r>
            <a:r>
              <a:rPr lang="en-US" sz="2400" dirty="0" smtClean="0"/>
              <a:t> </a:t>
            </a:r>
            <a:r>
              <a:rPr lang="en-US" sz="2400" dirty="0" err="1" smtClean="0"/>
              <a:t>Aku</a:t>
            </a:r>
            <a:r>
              <a:rPr lang="en-US" sz="24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REAKSI/TANGGAPAN	: 1. </a:t>
            </a:r>
            <a:r>
              <a:rPr lang="en-US" sz="2400" dirty="0" err="1" smtClean="0"/>
              <a:t>Meminta</a:t>
            </a:r>
            <a:r>
              <a:rPr lang="en-US" sz="2400" dirty="0" smtClean="0"/>
              <a:t> </a:t>
            </a:r>
            <a:r>
              <a:rPr lang="en-US" sz="2400" dirty="0" err="1" smtClean="0"/>
              <a:t>izin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menguburkan</a:t>
            </a:r>
            <a:r>
              <a:rPr lang="en-US" sz="2400" dirty="0" smtClean="0"/>
              <a:t> </a:t>
            </a:r>
            <a:r>
              <a:rPr lang="en-US" sz="2400" dirty="0" err="1" smtClean="0"/>
              <a:t>ayahnya</a:t>
            </a:r>
            <a:r>
              <a:rPr lang="en-US" sz="2400" dirty="0" smtClean="0"/>
              <a:t>”</a:t>
            </a:r>
          </a:p>
          <a:p>
            <a:pPr lvl="8"/>
            <a:r>
              <a:rPr lang="en-US" sz="2400" dirty="0" smtClean="0"/>
              <a:t>  2. </a:t>
            </a:r>
            <a:r>
              <a:rPr lang="en-US" sz="2400" dirty="0" err="1" smtClean="0"/>
              <a:t>Meminta</a:t>
            </a:r>
            <a:r>
              <a:rPr lang="en-US" sz="2400" dirty="0" smtClean="0"/>
              <a:t> </a:t>
            </a:r>
            <a:r>
              <a:rPr lang="en-US" sz="2400" dirty="0" err="1" smtClean="0"/>
              <a:t>izin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pamitan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TUGAS PANGGILAN		: 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SYARAT MENGIKUTI YESUS	: 1.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ragu</a:t>
            </a:r>
            <a:r>
              <a:rPr lang="en-US" sz="2400" dirty="0" smtClean="0"/>
              <a:t> </a:t>
            </a:r>
            <a:r>
              <a:rPr lang="en-US" sz="2400" dirty="0" err="1" smtClean="0"/>
              <a:t>memutuskan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Yesus</a:t>
            </a:r>
            <a:endParaRPr lang="en-US" sz="2400" dirty="0" smtClean="0"/>
          </a:p>
          <a:p>
            <a:pPr lvl="7"/>
            <a:r>
              <a:rPr lang="en-US" sz="2400" dirty="0"/>
              <a:t> </a:t>
            </a:r>
            <a:r>
              <a:rPr lang="en-US" sz="2400" dirty="0" smtClean="0"/>
              <a:t>        2. </a:t>
            </a:r>
            <a:r>
              <a:rPr lang="en-US" sz="2400" dirty="0" err="1" smtClean="0"/>
              <a:t>Berani</a:t>
            </a:r>
            <a:r>
              <a:rPr lang="en-US" sz="2400" dirty="0" smtClean="0"/>
              <a:t>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06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2360" y="819536"/>
            <a:ext cx="36440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KISAH PARA RASUL 9: 1 - 19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561" y="1876196"/>
            <a:ext cx="11314192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TEMPAT KEJADIAN 		: </a:t>
            </a:r>
            <a:r>
              <a:rPr lang="en-US" sz="2800" dirty="0" err="1" smtClean="0"/>
              <a:t>Perjalanan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Damsyik</a:t>
            </a:r>
            <a:r>
              <a:rPr lang="en-US" sz="28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SIAPA YANG DIPANGGIL	: </a:t>
            </a:r>
            <a:r>
              <a:rPr lang="en-US" sz="2800" dirty="0" err="1" smtClean="0"/>
              <a:t>Saulus</a:t>
            </a:r>
            <a:r>
              <a:rPr lang="en-US" sz="2800" dirty="0" smtClean="0"/>
              <a:t> = Paulus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ISI PANGGILAN			: “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sz="2800" dirty="0" err="1" smtClean="0"/>
              <a:t>pilihan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							  </a:t>
            </a:r>
            <a:r>
              <a:rPr lang="en-US" sz="2800" dirty="0" err="1" smtClean="0"/>
              <a:t>memberitakan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Allah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-						  </a:t>
            </a:r>
            <a:r>
              <a:rPr lang="en-US" sz="2800" dirty="0" err="1" smtClean="0"/>
              <a:t>bangsa</a:t>
            </a:r>
            <a:r>
              <a:rPr lang="en-US" sz="2800" dirty="0" smtClean="0"/>
              <a:t> lain…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REAKSI/TANGGAPAN		: </a:t>
            </a:r>
            <a:r>
              <a:rPr lang="en-US" sz="2800" dirty="0" err="1" smtClean="0"/>
              <a:t>Takjub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mengikuti</a:t>
            </a:r>
            <a:r>
              <a:rPr lang="en-US" sz="2800" dirty="0" smtClean="0"/>
              <a:t> </a:t>
            </a:r>
            <a:r>
              <a:rPr lang="en-US" sz="2800" dirty="0" err="1" smtClean="0"/>
              <a:t>panggilan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TUGAS PANGGILAN		: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Rasul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SYARAT MENGIKUTI YESUS	: </a:t>
            </a:r>
            <a:r>
              <a:rPr lang="en-US" sz="2800" dirty="0" err="1" smtClean="0"/>
              <a:t>Menyerahkan</a:t>
            </a:r>
            <a:r>
              <a:rPr lang="en-US" sz="2800" dirty="0" smtClean="0"/>
              <a:t> </a:t>
            </a:r>
            <a:r>
              <a:rPr lang="en-US" sz="2800" dirty="0" err="1" smtClean="0"/>
              <a:t>dirinya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total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						  </a:t>
            </a:r>
            <a:r>
              <a:rPr lang="en-US" sz="2800" dirty="0" err="1" smtClean="0"/>
              <a:t>Tuhan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96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059" y="2124636"/>
            <a:ext cx="10703859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n w="0"/>
                <a:solidFill>
                  <a:schemeClr val="tx1"/>
                </a:solidFill>
              </a:rPr>
              <a:t>Panggilan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Selalu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Bermula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Dari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Yesus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–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Yesus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Berinisiatif</a:t>
            </a:r>
            <a:endParaRPr lang="en-US" sz="2400" dirty="0" smtClean="0">
              <a:ln w="0"/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n w="0"/>
                <a:solidFill>
                  <a:schemeClr val="tx1"/>
                </a:solidFill>
              </a:rPr>
              <a:t>Yesus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Pernah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Salah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Memilih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Orang Yang Akan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Menjadi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Murid &amp;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Rasulnya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Menjadi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Utusannya</a:t>
            </a:r>
            <a:endParaRPr lang="en-US" sz="2400" dirty="0" smtClean="0">
              <a:ln w="0"/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n w="0"/>
                <a:solidFill>
                  <a:schemeClr val="tx1"/>
                </a:solidFill>
              </a:rPr>
              <a:t>Mereka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Dipanggil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Yesus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Serta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Merta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Mengikuti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Yesus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–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Menanggapi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Spontan</a:t>
            </a:r>
            <a:endParaRPr lang="en-US" sz="2400" dirty="0" smtClean="0">
              <a:ln w="0"/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n w="0"/>
                <a:solidFill>
                  <a:schemeClr val="tx1"/>
                </a:solidFill>
              </a:rPr>
              <a:t>Mereka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Dipanggil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Yesus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Bukan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Dari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Latar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Belakang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Orang Kaya,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Pejabat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,  Orang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Terpandang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Punya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Status Dan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Jabatan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Melainkan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Orang-orang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Sederhana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: Para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Nelayan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Bahkan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Orang Yang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Dianggap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Berdosa</a:t>
            </a:r>
            <a:endParaRPr lang="en-US" sz="2400" dirty="0" smtClean="0">
              <a:ln w="0"/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n w="0"/>
                <a:solidFill>
                  <a:schemeClr val="tx1"/>
                </a:solidFill>
              </a:rPr>
              <a:t>Mereka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Dipanggil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Yesus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Rela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Meninggalkan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Segala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Sesuatu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Pekerjaan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Keluarga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Kemapanan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&amp;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Kenyamanan</a:t>
            </a:r>
            <a:r>
              <a:rPr lang="en-US" sz="2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</a:rPr>
              <a:t>Hidup</a:t>
            </a: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21023"/>
            <a:ext cx="10071847" cy="1479176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3399"/>
                </a:solidFill>
              </a:rPr>
              <a:t>MAKNA PANGGILAN</a:t>
            </a:r>
            <a:endParaRPr lang="en-US" sz="32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21023"/>
            <a:ext cx="10071847" cy="1479176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3399"/>
                </a:solidFill>
              </a:rPr>
              <a:t>MAKNA PANGGILAN</a:t>
            </a:r>
            <a:endParaRPr lang="en-US" sz="3200" dirty="0">
              <a:solidFill>
                <a:srgbClr val="FF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118" y="1775011"/>
            <a:ext cx="10945906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Terdapat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Beberapa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Syarat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Lain: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Menyangkal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Dirinya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”,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Artinya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Harus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Fokus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Tugas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Perutusan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Memikirkan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Kepentingan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Melainkan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Hanya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Tuhan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Soli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Deo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Gloria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“MEMIKUL SALIBNYA”,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Artinya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MAU DAN BERSEDIA MENDERITA DEMI KRISTUS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Orang Yang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Mengikuti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Kristus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Harus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Berani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Mengambil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Sikap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Mantap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Setengah-setengah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Ragu &amp;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Bimbang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 indent="-457200">
              <a:buFont typeface="+mj-lt"/>
              <a:buAutoNum type="arabicPeriod" startAt="7"/>
            </a:pP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Sikap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Harus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Kita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Miliki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Adalah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Terbuka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Terhadap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Panggilan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Kristus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Karena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Panggilan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Itu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Sendiri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Adalah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Misteri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Bagi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Kita.  Hari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Bisa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Kita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Berkata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Menolak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Di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Kemudian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Hari –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Bisa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Jadi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Kitalah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Terpilih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Menjadi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Utusan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Tuhan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1"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0" lvl="1"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Jika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Memang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Sudah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Kehendak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Tuhan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Ada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Seorang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Manusia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Pun Yang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Dapat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Menghalanginya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  <a:p>
            <a:pPr marL="342900" indent="-342900">
              <a:buFont typeface="+mj-lt"/>
              <a:buAutoNum type="arabicPeriod" startAt="6"/>
            </a:pP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0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21023"/>
            <a:ext cx="10071847" cy="1479176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3399"/>
                </a:solidFill>
              </a:rPr>
              <a:t>PENUGASAN : REFLEKSI PRIBADI</a:t>
            </a:r>
            <a:endParaRPr lang="en-US" sz="3200" dirty="0">
              <a:solidFill>
                <a:srgbClr val="FF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893064"/>
            <a:ext cx="1007184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dirty="0" err="1" smtClean="0"/>
              <a:t>saya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Murid </a:t>
            </a:r>
            <a:r>
              <a:rPr lang="en-US" sz="2400" dirty="0" err="1" smtClean="0"/>
              <a:t>Kristus</a:t>
            </a:r>
            <a:r>
              <a:rPr lang="en-US" sz="2400" dirty="0" smtClean="0"/>
              <a:t>… SEBAGAI MURID KRISTUS SUDAHKAH SAYA HIDUP SESUAI DENGAN YANG DIHARAPKAN KRISTUS SENDIRI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2999" y="2728846"/>
            <a:ext cx="1007184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APAKAH SAYA BERSEDIA UNTUK MEMBAKTIKAN DIRI SECARA KHUSUS KEPADA KRISTUS BAIK SEBAGAI SEORANG IMAM/BIARAWAN, SUSTER/BIARAWATI, PENDETA 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99" y="3934437"/>
            <a:ext cx="1007696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Refleksi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diketik</a:t>
            </a:r>
            <a:r>
              <a:rPr lang="en-US" sz="2000" b="1" dirty="0" smtClean="0">
                <a:solidFill>
                  <a:schemeClr val="tx1"/>
                </a:solidFill>
              </a:rPr>
              <a:t> di </a:t>
            </a:r>
            <a:r>
              <a:rPr lang="en-US" sz="2000" b="1" dirty="0" err="1" smtClean="0">
                <a:solidFill>
                  <a:schemeClr val="tx1"/>
                </a:solidFill>
              </a:rPr>
              <a:t>kertas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ukuran</a:t>
            </a:r>
            <a:r>
              <a:rPr lang="en-US" sz="2000" b="1" dirty="0" smtClean="0">
                <a:solidFill>
                  <a:schemeClr val="tx1"/>
                </a:solidFill>
              </a:rPr>
              <a:t> F.4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imes New Romans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Font 12 – </a:t>
            </a:r>
            <a:r>
              <a:rPr lang="en-US" sz="2000" b="1" dirty="0" err="1" smtClean="0">
                <a:solidFill>
                  <a:schemeClr val="tx1"/>
                </a:solidFill>
              </a:rPr>
              <a:t>Judul</a:t>
            </a:r>
            <a:r>
              <a:rPr lang="en-US" sz="2000" b="1" dirty="0" smtClean="0">
                <a:solidFill>
                  <a:schemeClr val="tx1"/>
                </a:solidFill>
              </a:rPr>
              <a:t> 14</a:t>
            </a: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Spasi</a:t>
            </a:r>
            <a:r>
              <a:rPr lang="en-US" sz="2000" b="1" dirty="0" smtClean="0">
                <a:solidFill>
                  <a:schemeClr val="tx1"/>
                </a:solidFill>
              </a:rPr>
              <a:t> 1,5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Margin 3 cm (all side)</a:t>
            </a: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Diprint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dihias-dekorasi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</a:rPr>
              <a:t>dekorasi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tangan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bukan</a:t>
            </a:r>
            <a:r>
              <a:rPr lang="en-US" sz="2000" b="1" dirty="0" smtClean="0">
                <a:solidFill>
                  <a:schemeClr val="tx1"/>
                </a:solidFill>
              </a:rPr>
              <a:t> computer)</a:t>
            </a: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Kumpul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Minggu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Depan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89" y="0"/>
            <a:ext cx="8422105" cy="6172200"/>
          </a:xfrm>
          <a:prstGeom prst="rect">
            <a:avLst/>
          </a:prstGeom>
        </p:spPr>
      </p:pic>
      <p:pic>
        <p:nvPicPr>
          <p:cNvPr id="5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17703"/>
          <a:stretch>
            <a:fillRect/>
          </a:stretch>
        </p:blipFill>
        <p:spPr>
          <a:xfrm>
            <a:off x="1149791" y="1028856"/>
            <a:ext cx="4008502" cy="411448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85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89" y="0"/>
            <a:ext cx="8422105" cy="6172200"/>
          </a:xfrm>
          <a:prstGeom prst="rect">
            <a:avLst/>
          </a:prstGeom>
        </p:spPr>
      </p:pic>
      <p:pic>
        <p:nvPicPr>
          <p:cNvPr id="5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17703"/>
          <a:stretch>
            <a:fillRect/>
          </a:stretch>
        </p:blipFill>
        <p:spPr>
          <a:xfrm>
            <a:off x="1149791" y="1028856"/>
            <a:ext cx="4008502" cy="411448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54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9212" y="2286052"/>
            <a:ext cx="10354235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Mengidentifikasi</a:t>
            </a:r>
            <a:r>
              <a:rPr lang="en-US" sz="2800" dirty="0" smtClean="0">
                <a:solidFill>
                  <a:schemeClr val="tx1"/>
                </a:solidFill>
              </a:rPr>
              <a:t> Cara </a:t>
            </a:r>
            <a:r>
              <a:rPr lang="en-US" sz="2800" dirty="0" err="1" smtClean="0">
                <a:solidFill>
                  <a:schemeClr val="tx1"/>
                </a:solidFill>
              </a:rPr>
              <a:t>Hidup</a:t>
            </a:r>
            <a:r>
              <a:rPr lang="en-US" sz="2800" dirty="0" smtClean="0">
                <a:solidFill>
                  <a:schemeClr val="tx1"/>
                </a:solidFill>
              </a:rPr>
              <a:t> Murid </a:t>
            </a:r>
            <a:r>
              <a:rPr lang="en-US" sz="2800" dirty="0" err="1" smtClean="0">
                <a:solidFill>
                  <a:schemeClr val="tx1"/>
                </a:solidFill>
              </a:rPr>
              <a:t>Yesus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Berdasarkan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Kitab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Suci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Menjelaskan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Tugas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Perutusan</a:t>
            </a:r>
            <a:r>
              <a:rPr lang="en-US" sz="2800" dirty="0" smtClean="0">
                <a:solidFill>
                  <a:schemeClr val="tx1"/>
                </a:solidFill>
              </a:rPr>
              <a:t> Para Murid </a:t>
            </a:r>
            <a:r>
              <a:rPr lang="en-US" sz="2800" dirty="0" err="1" smtClean="0">
                <a:solidFill>
                  <a:schemeClr val="tx1"/>
                </a:solidFill>
              </a:rPr>
              <a:t>Yesus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Membandingkan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Kehidupan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Jemaat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Perdana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Kehidupan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Jemaat</a:t>
            </a:r>
            <a:r>
              <a:rPr lang="en-US" sz="2800" dirty="0" smtClean="0">
                <a:solidFill>
                  <a:schemeClr val="tx1"/>
                </a:solidFill>
              </a:rPr>
              <a:t> Zaman </a:t>
            </a:r>
            <a:r>
              <a:rPr lang="en-US" sz="2800" dirty="0" err="1" smtClean="0">
                <a:solidFill>
                  <a:schemeClr val="tx1"/>
                </a:solidFill>
              </a:rPr>
              <a:t>Sekarang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3875" y="806824"/>
            <a:ext cx="5984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TUJUAN PEMBELAJARAN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8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1081062"/>
            <a:ext cx="36991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KISAH PARA RASUL 2 : 41 – 47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9233" y="773286"/>
            <a:ext cx="5966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CARA HIDUP MURID YESUS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53036" y="2020545"/>
            <a:ext cx="10771094" cy="313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Hidup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dalam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persekutuan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(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sehati-sejiwa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)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dan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setiap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kegiatan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dilakukan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bersama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–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insieme</a:t>
            </a:r>
            <a:endParaRPr lang="en-US" sz="2800" dirty="0" smtClean="0">
              <a:solidFill>
                <a:srgbClr val="333300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Semangat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yang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satu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: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kepunyaan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mereka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adalah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kepunyaan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bersama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Saling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berbagi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: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selalu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ada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yang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menjual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harta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miliknya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dan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dibagi-bagikan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kepada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semua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orang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sesuai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dengan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keperluan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masing-masing</a:t>
            </a:r>
            <a:endParaRPr lang="en-US" sz="2800" dirty="0" smtClean="0">
              <a:solidFill>
                <a:srgbClr val="333300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Bertekun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dalam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pengajaran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para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rasul</a:t>
            </a:r>
            <a:endParaRPr lang="en-US" sz="2800" dirty="0" smtClean="0">
              <a:solidFill>
                <a:srgbClr val="333300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Berdoa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dan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memecahkan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roti /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ekaristi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bersama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secara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bergilir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di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rumah</a:t>
            </a:r>
            <a:r>
              <a:rPr lang="en-US" sz="2800" dirty="0" smtClean="0">
                <a:solidFill>
                  <a:srgbClr val="333300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Agency FB" panose="020B0503020202020204" pitchFamily="34" charset="0"/>
              </a:rPr>
              <a:t>masing-masing</a:t>
            </a:r>
            <a:endParaRPr lang="en-US" sz="2800" dirty="0">
              <a:solidFill>
                <a:srgbClr val="3333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1081062"/>
            <a:ext cx="36991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KISAH PARA RASUL 2 : 41 – 47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7960" y="419342"/>
            <a:ext cx="5977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ASPEK YANG MEMBENTUK </a:t>
            </a:r>
          </a:p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JEMAAT PERDANA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954741" y="2356722"/>
            <a:ext cx="10690411" cy="2472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333300"/>
                </a:solidFill>
                <a:effectLst/>
              </a:rPr>
              <a:t>BAPTIS -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Menerima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Kristus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Dan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Dibaptis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Sebagai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Bentuk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Pertobatan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Pribadi</a:t>
            </a:r>
            <a:endParaRPr lang="en-US" sz="2400" dirty="0" smtClean="0">
              <a:solidFill>
                <a:srgbClr val="3333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333300"/>
                </a:solidFill>
                <a:effectLst/>
              </a:rPr>
              <a:t>KEPEMIMPINAN -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Adanya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Kepemimpinan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(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Rasul-rasul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) Yang Mau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Melayani</a:t>
            </a:r>
            <a:endParaRPr lang="en-US" sz="2400" dirty="0" smtClean="0">
              <a:solidFill>
                <a:srgbClr val="3333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333300"/>
                </a:solidFill>
                <a:effectLst/>
              </a:rPr>
              <a:t>CARE / PEDULI-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Mengembangkan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Solidaritas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Dengan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Semangat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Saling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Berbagi</a:t>
            </a:r>
            <a:endParaRPr lang="en-US" sz="2400" dirty="0" smtClean="0">
              <a:solidFill>
                <a:srgbClr val="3333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333300"/>
                </a:solidFill>
                <a:effectLst/>
              </a:rPr>
              <a:t>KEKELUARGAAN –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Bersatu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Bertekun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Sehati-sejiwa</a:t>
            </a:r>
            <a:endParaRPr lang="en-US" sz="2400" dirty="0" smtClean="0">
              <a:solidFill>
                <a:srgbClr val="3333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333300"/>
                </a:solidFill>
                <a:effectLst/>
              </a:rPr>
              <a:t>BERSYUKUR -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Selalu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Mengadakan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Perjamuan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Kudus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Sebagai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Ucapan</a:t>
            </a:r>
            <a:r>
              <a:rPr lang="en-US" sz="2400" dirty="0" smtClean="0">
                <a:solidFill>
                  <a:srgbClr val="3333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effectLst/>
              </a:rPr>
              <a:t>Syukur</a:t>
            </a:r>
            <a:endParaRPr lang="en-US" sz="240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86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3782" y="768965"/>
            <a:ext cx="3852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TUGAS LAPORAN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236" y="2092036"/>
            <a:ext cx="10458552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BUAT SEBUAH LAPORAN TENTANG LINGKUNGAN GEREJA DIMANA ANDA TINGGAL !!</a:t>
            </a:r>
          </a:p>
          <a:p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Paroki</a:t>
            </a:r>
            <a:r>
              <a:rPr lang="en-US" sz="2000" b="1" dirty="0" smtClean="0"/>
              <a:t> / Pastor </a:t>
            </a:r>
            <a:r>
              <a:rPr lang="en-US" sz="2000" b="1" dirty="0" err="1" smtClean="0"/>
              <a:t>Paroki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Wilayah / </a:t>
            </a:r>
            <a:r>
              <a:rPr lang="en-US" sz="2000" b="1" dirty="0" err="1" smtClean="0"/>
              <a:t>Ketua</a:t>
            </a:r>
            <a:r>
              <a:rPr lang="en-US" sz="2000" b="1" dirty="0" smtClean="0"/>
              <a:t> Wilayah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Lingkungan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Ketua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Lingkungan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lingkungan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Berbagai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aktivitas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kegiatan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lingkungan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Bagaimana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keterlibatan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lingkungan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kegiatan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lingkungan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Keterlibatan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remaja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orang </a:t>
            </a:r>
            <a:r>
              <a:rPr lang="en-US" sz="2000" b="1" dirty="0" err="1" smtClean="0"/>
              <a:t>muda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kegiatan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lingkungan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Hambatan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Tantangan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kegiatan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lingkungan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10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89" y="0"/>
            <a:ext cx="8422105" cy="6172200"/>
          </a:xfrm>
          <a:prstGeom prst="rect">
            <a:avLst/>
          </a:prstGeom>
        </p:spPr>
      </p:pic>
      <p:pic>
        <p:nvPicPr>
          <p:cNvPr id="5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17703"/>
          <a:stretch>
            <a:fillRect/>
          </a:stretch>
        </p:blipFill>
        <p:spPr>
          <a:xfrm>
            <a:off x="1149791" y="1028856"/>
            <a:ext cx="4008502" cy="411448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29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15" y="524435"/>
            <a:ext cx="10058400" cy="90364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 PERUTUSAN MURID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260" y="2175163"/>
            <a:ext cx="10195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#. Ada 2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utama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yaitu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03275" indent="-342900">
              <a:buFont typeface="+mj-lt"/>
              <a:buAutoNum type="alphaLcParenR"/>
            </a:pP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Mewartakan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Kerajaan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</a:t>
            </a:r>
          </a:p>
          <a:p>
            <a:pPr marL="803275" indent="-342900">
              <a:buFont typeface="+mj-lt"/>
              <a:buAutoNum type="alphaLcParenR"/>
            </a:pP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Menebus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#.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murid:</a:t>
            </a:r>
          </a:p>
          <a:p>
            <a:pPr marL="803275" indent="-347663">
              <a:buFont typeface="+mj-lt"/>
              <a:buAutoNum type="alphaLcParenR"/>
            </a:pP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Memberitakan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Injil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Kerajaan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</a:t>
            </a:r>
          </a:p>
          <a:p>
            <a:pPr marL="803275" indent="-347663">
              <a:buFont typeface="+mj-lt"/>
              <a:buAutoNum type="alphaLcParenR"/>
            </a:pP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Membaptis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</a:t>
            </a:r>
          </a:p>
          <a:p>
            <a:pPr marL="803275" indent="-347663">
              <a:buFont typeface="+mj-lt"/>
              <a:buAutoNum type="alphaLcParenR"/>
            </a:pP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Mewartakan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damai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sejahtera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3275" indent="-347663">
              <a:buFont typeface="+mj-lt"/>
              <a:buAutoNum type="alphaLcParenR"/>
            </a:pP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saksi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KRISTUS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4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7079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SIKAP YANG DIBUTUHKAN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589" y="2073699"/>
            <a:ext cx="11093899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BERANI: “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pergilah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mengutus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domba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tengah-tengah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serigala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-  kata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serigala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menggambarkan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perutusan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sangat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tantangan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gangguan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hambatan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mengandung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besar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 PADA TUGAS: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jaminan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mendampingi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muridNya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ketahuilah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menyertai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kami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senantiasa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SEORANG MURID HARUS MEMBAWA KEDAMAIAN: “..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katakan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sejahtera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rumah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TINGGALKAN SEGALA SESUATU :…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jangan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pundi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3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noProof="1">
                <a:ln/>
                <a:solidFill>
                  <a:schemeClr val="accent3"/>
                </a:solidFill>
              </a:rPr>
              <a:t>TUJUAN PEMBELAJARAN: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4024" y="1963270"/>
            <a:ext cx="10083817" cy="427616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endParaRPr lang="en-ZA" sz="2400" b="1" noProof="1" smtClean="0">
              <a:ln/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ZA" sz="2400" b="1" noProof="1" smtClean="0">
                <a:ln/>
                <a:solidFill>
                  <a:schemeClr val="accent3"/>
                </a:solidFill>
              </a:rPr>
              <a:t>Menceritakan kisah panggilan para nabi dan tanggapan mereka terhadap panggilan Allah</a:t>
            </a:r>
            <a:endParaRPr lang="en-ZA" sz="2400" b="1" noProof="1">
              <a:ln/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ZA" sz="2400" b="1" noProof="1" smtClean="0">
                <a:ln/>
                <a:solidFill>
                  <a:schemeClr val="accent3"/>
                </a:solidFill>
              </a:rPr>
              <a:t>Menceritakan kisah panggilan para Murid dan tanggapan mereka terhadap Yesus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2400" b="1" noProof="1" smtClean="0">
                <a:ln/>
                <a:solidFill>
                  <a:schemeClr val="accent3"/>
                </a:solidFill>
              </a:rPr>
              <a:t>Mengidenfitikasi syarat-syarat mengikuti Yesus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2400" b="1" noProof="1" smtClean="0">
                <a:ln/>
                <a:solidFill>
                  <a:schemeClr val="accent3"/>
                </a:solidFill>
              </a:rPr>
              <a:t>Menjelaskan makna menjadi murid Yesus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2400" b="1" noProof="1" smtClean="0">
                <a:ln/>
                <a:solidFill>
                  <a:schemeClr val="accent3"/>
                </a:solidFill>
              </a:rPr>
              <a:t>Membuat refleksi tertulis tentang kehidupan pribadi sebagai murid Yesus</a:t>
            </a:r>
            <a:endParaRPr lang="en-ZA" sz="2400" b="1" noProof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3" y="215152"/>
            <a:ext cx="6118409" cy="5960728"/>
            <a:chOff x="174815" y="261144"/>
            <a:chExt cx="5357192" cy="64122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422" y="513801"/>
              <a:ext cx="2538981" cy="26150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4213" y="464201"/>
              <a:ext cx="2728229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4508" y="4139163"/>
              <a:ext cx="2857499" cy="23486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6695" y="261144"/>
              <a:ext cx="212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ABRAM - ABRAHAM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7747" y="321503"/>
              <a:ext cx="782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MUSA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77747" y="6304090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YUNUS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15" y="4137204"/>
              <a:ext cx="2412337" cy="23922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Hasil gambar untuk nabi samue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594" y="2286371"/>
              <a:ext cx="2580124" cy="22430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356929" y="4041923"/>
              <a:ext cx="992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SAMUEL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612" y="1218752"/>
            <a:ext cx="4793714" cy="3711388"/>
          </a:xfrm>
        </p:spPr>
        <p:txBody>
          <a:bodyPr/>
          <a:lstStyle/>
          <a:p>
            <a:pPr algn="ctr"/>
            <a:r>
              <a:rPr lang="en-ZA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BELAJAR DARI PANGGILAN PARA NABI</a:t>
            </a:r>
            <a:r>
              <a:rPr lang="en-ZA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ZA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ZA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2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0" y="363070"/>
            <a:ext cx="6271708" cy="82296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 DARI PARA NABI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707046"/>
              </p:ext>
            </p:extLst>
          </p:nvPr>
        </p:nvGraphicFramePr>
        <p:xfrm>
          <a:off x="833717" y="1879430"/>
          <a:ext cx="11164171" cy="329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89"/>
                <a:gridCol w="1779798"/>
                <a:gridCol w="2630837"/>
                <a:gridCol w="5099547"/>
              </a:tblGrid>
              <a:tr h="70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TUGAS PANGGILAN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REAKSI ORANGYANG DIPANGGIL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JANJI ALLAH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6665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ABRAHAM </a:t>
                      </a: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Pergi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dari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tanah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kelahiran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menuju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ke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tanah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dijanjikan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allah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baseline="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Abraham orang yang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saleh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–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langsung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menanggapi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panggilan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allah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Menjadikan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abraham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bangsa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besar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–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menjanjikan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keturunan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Memberkati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abraham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membuat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namanya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masyur-terkenal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Menjadikan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abraham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berkat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bagi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banyak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orang</a:t>
                      </a:r>
                    </a:p>
                    <a:p>
                      <a:pPr algn="ctr"/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2913" y="1348064"/>
            <a:ext cx="457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ABRAM-ABRAHAM  ( KEJADIAN  12 : 1 – 9 )</a:t>
            </a:r>
          </a:p>
        </p:txBody>
      </p:sp>
    </p:spTree>
    <p:extLst>
      <p:ext uri="{BB962C8B-B14F-4D97-AF65-F5344CB8AC3E}">
        <p14:creationId xmlns:p14="http://schemas.microsoft.com/office/powerpoint/2010/main" val="17383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0" y="363070"/>
            <a:ext cx="6271708" cy="82296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 DARI PARA NABI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454686"/>
              </p:ext>
            </p:extLst>
          </p:nvPr>
        </p:nvGraphicFramePr>
        <p:xfrm>
          <a:off x="833717" y="1879430"/>
          <a:ext cx="1116417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89"/>
                <a:gridCol w="1779798"/>
                <a:gridCol w="2630837"/>
                <a:gridCol w="5099547"/>
              </a:tblGrid>
              <a:tr h="632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TUGAS PANGGILAN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REAKSI ORANGYANG DIPANGGIL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JANJI ALLAH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5022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MUSA</a:t>
                      </a: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Pergi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Ke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Mesir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Dan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Membebaskan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Orang Israel Dari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Penindasan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Firaun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Musa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Merasa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Tidak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Layak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–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Tidak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Pandai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Bicara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-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Takut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Orang Israel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Tidak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Percaya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Kepadanya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( 4:10)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Menyertai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Musa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Dengan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Berbagai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Tanda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Menuntun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Lidah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Musah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Dalam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Berbicara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Di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Hapan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Firaun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Dan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Bangsa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Israel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Menunjuk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Harun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Mendampingi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Musa</a:t>
                      </a:r>
                    </a:p>
                    <a:p>
                      <a:pPr algn="ctr"/>
                      <a:endParaRPr lang="en-US" sz="2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3717" y="1186030"/>
            <a:ext cx="332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MUSA ( KELUARAN 3 : 1 – 12 )</a:t>
            </a:r>
          </a:p>
        </p:txBody>
      </p:sp>
    </p:spTree>
    <p:extLst>
      <p:ext uri="{BB962C8B-B14F-4D97-AF65-F5344CB8AC3E}">
        <p14:creationId xmlns:p14="http://schemas.microsoft.com/office/powerpoint/2010/main" val="35833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0" y="363070"/>
            <a:ext cx="6271708" cy="82296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 DARI PARA NABI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638519"/>
              </p:ext>
            </p:extLst>
          </p:nvPr>
        </p:nvGraphicFramePr>
        <p:xfrm>
          <a:off x="833717" y="1879430"/>
          <a:ext cx="1116417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89"/>
                <a:gridCol w="1779798"/>
                <a:gridCol w="2630837"/>
                <a:gridCol w="5099547"/>
              </a:tblGrid>
              <a:tr h="632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TUGAS PANGGILAN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REAKSI ORANGYANG DIPANGGIL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JANJI ALLAH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5022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SAMUEL</a:t>
                      </a: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Diberi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Jabatan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Nabi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Bangsa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Israel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Samuel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Dipanggil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Ketika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Belum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Mengenal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Allah –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Masih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Sangat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Muda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Samuel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Menanggapi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Panggilan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Allah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Setelah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Mendengar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Nasihat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Dari Eli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Menyertai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Samuel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Dengan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Berkat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Dan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Perlidungan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Membuat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Orang Israel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Menyadari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Bahwa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Samuel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Telah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Ditentukan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Allah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Menjadi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Nabi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Mereka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algn="ctr"/>
                      <a:endParaRPr lang="en-US" sz="2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3717" y="1186030"/>
            <a:ext cx="347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SAMUEL ( 1 SAMUEL 3 : 1 – 21 )</a:t>
            </a:r>
          </a:p>
        </p:txBody>
      </p:sp>
    </p:spTree>
    <p:extLst>
      <p:ext uri="{BB962C8B-B14F-4D97-AF65-F5344CB8AC3E}">
        <p14:creationId xmlns:p14="http://schemas.microsoft.com/office/powerpoint/2010/main" val="41775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0" y="363070"/>
            <a:ext cx="6271708" cy="82296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 DARI PARA NABI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922935"/>
              </p:ext>
            </p:extLst>
          </p:nvPr>
        </p:nvGraphicFramePr>
        <p:xfrm>
          <a:off x="833717" y="1879430"/>
          <a:ext cx="11164171" cy="346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89"/>
                <a:gridCol w="1779798"/>
                <a:gridCol w="3289743"/>
                <a:gridCol w="4440641"/>
              </a:tblGrid>
              <a:tr h="632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TUGAS PANGGILAN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REAKSI ORANGYANG DIPANGGIL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JANJI ALLAH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5022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algn="ctr"/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YEREMIA</a:t>
                      </a: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Menjadi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Nabi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Bangsa-bangsa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Awalnya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Yeremia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Menolak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Karena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Merasa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Tidak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Layak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Namun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Meyakinkan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Yeremia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Bahwa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Yeremia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Sudah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Dipanggil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Allah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Menjadi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Nabi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Ketika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Masih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Dalam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Rahim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Ibunya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Allah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Menyucikan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Mulut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Yeremia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Menyertai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Yeremia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Dengan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Berkat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Dan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Perlindungan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 (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Menjaga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Yeremia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Dari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Ancaman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Raja-raja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Dalam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Pembuangan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Babel  </a:t>
                      </a:r>
                    </a:p>
                    <a:p>
                      <a:pPr algn="ctr"/>
                      <a:endParaRPr lang="en-US" sz="2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3717" y="1226371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YEREMIA ( YEREMIA 1 : 4 – 10 )</a:t>
            </a:r>
          </a:p>
        </p:txBody>
      </p:sp>
    </p:spTree>
    <p:extLst>
      <p:ext uri="{BB962C8B-B14F-4D97-AF65-F5344CB8AC3E}">
        <p14:creationId xmlns:p14="http://schemas.microsoft.com/office/powerpoint/2010/main" val="35727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0" y="363070"/>
            <a:ext cx="6271708" cy="82296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 DARI PARA NABI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942609"/>
              </p:ext>
            </p:extLst>
          </p:nvPr>
        </p:nvGraphicFramePr>
        <p:xfrm>
          <a:off x="833717" y="2001516"/>
          <a:ext cx="11164171" cy="224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89"/>
                <a:gridCol w="1779798"/>
                <a:gridCol w="3289743"/>
                <a:gridCol w="4440641"/>
              </a:tblGrid>
              <a:tr h="632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TUGAS PANGGILAN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REAKSI ORANGYANG DIPANGGIL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JANJI ALLAH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62714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algn="ctr"/>
                      <a:endParaRPr lang="en-US" sz="2000" dirty="0" smtClean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YUNUS</a:t>
                      </a: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Menjadi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Nabi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Di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Niniwe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– </a:t>
                      </a:r>
                    </a:p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Wartakan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Pertobatan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Yunus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Menolak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Dan </a:t>
                      </a:r>
                    </a:p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Melarikan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Diri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Menyertai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Yunus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Dan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Meminta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Kesetiaan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Dari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Yunus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algn="ctr"/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3717" y="1348064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YUNUS ( YUNUS 1 : 1 – 17 )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190" y="4863051"/>
            <a:ext cx="10865224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Allah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Bekerja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Cara-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nya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Sendiri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Sehingga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Orang  Yang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Dipilihnya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( Abraham –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Yunus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), Juga Para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Nabi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Lain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Akhirnya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Mau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Menerima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/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Menyadari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Bahwa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Allah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Telah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Menunjuknya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Sebagai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Nabi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5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376</TotalTime>
  <Words>1224</Words>
  <Application>Microsoft Office PowerPoint</Application>
  <PresentationFormat>Widescreen</PresentationFormat>
  <Paragraphs>222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Agency FB</vt:lpstr>
      <vt:lpstr>Aparajita</vt:lpstr>
      <vt:lpstr>Arial</vt:lpstr>
      <vt:lpstr>Calibri</vt:lpstr>
      <vt:lpstr>Calibri Light</vt:lpstr>
      <vt:lpstr>Century Gothic</vt:lpstr>
      <vt:lpstr>Retrospect</vt:lpstr>
      <vt:lpstr>BAB III  PANGGILAN DAN PERUTUSAN MURID YESUS</vt:lpstr>
      <vt:lpstr>PowerPoint Presentation</vt:lpstr>
      <vt:lpstr>TUJUAN PEMBELAJARAN:</vt:lpstr>
      <vt:lpstr>BELAJAR DARI PANGGILAN PARA NABI </vt:lpstr>
      <vt:lpstr>BELAJAR DARI PARA NABI</vt:lpstr>
      <vt:lpstr>BELAJAR DARI PARA NABI</vt:lpstr>
      <vt:lpstr>BELAJAR DARI PARA NABI</vt:lpstr>
      <vt:lpstr>BELAJAR DARI PARA NABI</vt:lpstr>
      <vt:lpstr>BELAJAR DARI PARA NABI</vt:lpstr>
      <vt:lpstr>MAKNA PANGGILAN PARA NABI</vt:lpstr>
      <vt:lpstr>BELAJAR DARI PANGGILAN PARA MURID  </vt:lpstr>
      <vt:lpstr>MATIUS 4 : 18 - 22</vt:lpstr>
      <vt:lpstr>MATIUS 16 : 21 – 28 </vt:lpstr>
      <vt:lpstr>PowerPoint Presentation</vt:lpstr>
      <vt:lpstr>PowerPoint Presentation</vt:lpstr>
      <vt:lpstr>PowerPoint Presentation</vt:lpstr>
      <vt:lpstr>MAKNA PANGGILAN</vt:lpstr>
      <vt:lpstr>MAKNA PANGGILAN</vt:lpstr>
      <vt:lpstr>PENUGASAN : REFLEKSI PRIBADI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PERUTUSAN MURID</vt:lpstr>
      <vt:lpstr>SIKAP YANG DIBUTUHKAN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III  PANGGILAN DAN PERUTUSAN MURID YESUS</dc:title>
  <dc:creator>Windows User</dc:creator>
  <cp:lastModifiedBy>Windows User</cp:lastModifiedBy>
  <cp:revision>13</cp:revision>
  <cp:lastPrinted>2018-11-05T03:02:22Z</cp:lastPrinted>
  <dcterms:created xsi:type="dcterms:W3CDTF">2018-11-05T00:23:41Z</dcterms:created>
  <dcterms:modified xsi:type="dcterms:W3CDTF">2019-10-14T04:54:45Z</dcterms:modified>
</cp:coreProperties>
</file>