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57" r:id="rId4"/>
    <p:sldId id="296" r:id="rId5"/>
    <p:sldId id="288" r:id="rId6"/>
    <p:sldId id="297" r:id="rId7"/>
    <p:sldId id="259" r:id="rId8"/>
    <p:sldId id="282" r:id="rId9"/>
    <p:sldId id="283" r:id="rId10"/>
    <p:sldId id="299" r:id="rId11"/>
    <p:sldId id="298" r:id="rId12"/>
    <p:sldId id="286" r:id="rId13"/>
    <p:sldId id="261" r:id="rId14"/>
    <p:sldId id="285" r:id="rId15"/>
    <p:sldId id="293" r:id="rId16"/>
    <p:sldId id="287" r:id="rId17"/>
    <p:sldId id="294" r:id="rId18"/>
    <p:sldId id="300" r:id="rId19"/>
    <p:sldId id="301" r:id="rId20"/>
    <p:sldId id="292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9" autoAdjust="0"/>
    <p:restoredTop sz="94660"/>
  </p:normalViewPr>
  <p:slideViewPr>
    <p:cSldViewPr>
      <p:cViewPr varScale="1">
        <p:scale>
          <a:sx n="57" d="100"/>
          <a:sy n="57" d="100"/>
        </p:scale>
        <p:origin x="17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60D40-3EA9-4AA1-94EE-FCA4576D713D}" type="doc">
      <dgm:prSet loTypeId="urn:microsoft.com/office/officeart/2009/layout/CircleArrowProcess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7F877A7-BBF8-4E3D-B398-66CABF9E958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smtClean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Hak Hidup</a:t>
          </a:r>
          <a:endParaRPr lang="en-US" sz="1800" b="1">
            <a:solidFill>
              <a:srgbClr val="00000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2949644-EEEA-4066-A920-B6802FA2B888}" type="parTrans" cxnId="{4C3166E1-4F60-4B2F-AE04-CB26946032A8}">
      <dgm:prSet/>
      <dgm:spPr/>
      <dgm:t>
        <a:bodyPr/>
        <a:lstStyle/>
        <a:p>
          <a:endParaRPr lang="en-US" sz="2400" b="1">
            <a:solidFill>
              <a:srgbClr val="7030A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3C3CE4F-0C97-4DAA-BF18-31C7C18CB222}" type="sibTrans" cxnId="{4C3166E1-4F60-4B2F-AE04-CB26946032A8}">
      <dgm:prSet/>
      <dgm:spPr/>
      <dgm:t>
        <a:bodyPr/>
        <a:lstStyle/>
        <a:p>
          <a:endParaRPr lang="en-US" sz="2400" b="1">
            <a:solidFill>
              <a:srgbClr val="7030A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4614470-4984-4095-B4B1-28CCE7DD6CFB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smtClean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Hak Kebebasan</a:t>
          </a:r>
          <a:endParaRPr lang="en-US" sz="1800" b="1">
            <a:solidFill>
              <a:srgbClr val="00000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6F1153E-61E0-4B40-9C21-A11591155F9E}" type="parTrans" cxnId="{F34D8701-47C9-48D9-9ACE-D79F698CB2D3}">
      <dgm:prSet/>
      <dgm:spPr/>
      <dgm:t>
        <a:bodyPr/>
        <a:lstStyle/>
        <a:p>
          <a:endParaRPr lang="en-US" sz="2400" b="1">
            <a:solidFill>
              <a:srgbClr val="7030A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89D840D-8E79-4132-9A99-39AA7FDA3C27}" type="sibTrans" cxnId="{F34D8701-47C9-48D9-9ACE-D79F698CB2D3}">
      <dgm:prSet/>
      <dgm:spPr/>
      <dgm:t>
        <a:bodyPr/>
        <a:lstStyle/>
        <a:p>
          <a:endParaRPr lang="en-US" sz="2400" b="1">
            <a:solidFill>
              <a:srgbClr val="7030A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14CBF7F-D561-4CCA-A896-F094F3183F9B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smtClean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Hak Milik</a:t>
          </a:r>
          <a:endParaRPr lang="en-US" sz="1800" b="1">
            <a:solidFill>
              <a:srgbClr val="00000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64E502A-BED3-4EC1-BA1F-68B8784D196F}" type="parTrans" cxnId="{769E0EFC-E248-4D9D-A06F-A44980E53273}">
      <dgm:prSet/>
      <dgm:spPr/>
      <dgm:t>
        <a:bodyPr/>
        <a:lstStyle/>
        <a:p>
          <a:endParaRPr lang="en-US" sz="2400" b="1">
            <a:solidFill>
              <a:srgbClr val="7030A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B60A984-0425-448F-899E-9DBB7099DF48}" type="sibTrans" cxnId="{769E0EFC-E248-4D9D-A06F-A44980E53273}">
      <dgm:prSet/>
      <dgm:spPr/>
      <dgm:t>
        <a:bodyPr/>
        <a:lstStyle/>
        <a:p>
          <a:endParaRPr lang="en-US" sz="2400" b="1">
            <a:solidFill>
              <a:srgbClr val="7030A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D4D190B-EE7A-480A-A5C9-A4AB64339585}" type="pres">
      <dgm:prSet presAssocID="{CDF60D40-3EA9-4AA1-94EE-FCA4576D713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812D691-6A4E-4D0D-84AA-39981293AA25}" type="pres">
      <dgm:prSet presAssocID="{87F877A7-BBF8-4E3D-B398-66CABF9E9588}" presName="Accent1" presStyleCnt="0"/>
      <dgm:spPr/>
    </dgm:pt>
    <dgm:pt modelId="{E47AFA3C-4036-4623-BCAB-737A6DCB181D}" type="pres">
      <dgm:prSet presAssocID="{87F877A7-BBF8-4E3D-B398-66CABF9E9588}" presName="Accent" presStyleLbl="node1" presStyleIdx="0" presStyleCnt="3"/>
      <dgm:spPr/>
    </dgm:pt>
    <dgm:pt modelId="{B8265E87-73E6-4A03-A275-9630A1EC26DE}" type="pres">
      <dgm:prSet presAssocID="{87F877A7-BBF8-4E3D-B398-66CABF9E9588}" presName="Parent1" presStyleLbl="revTx" presStyleIdx="0" presStyleCnt="3" custScaleX="147000" custScaleY="87951">
        <dgm:presLayoutVars>
          <dgm:chMax val="1"/>
          <dgm:chPref val="1"/>
          <dgm:bulletEnabled val="1"/>
        </dgm:presLayoutVars>
      </dgm:prSet>
      <dgm:spPr/>
    </dgm:pt>
    <dgm:pt modelId="{BC26D8C8-5A45-4A12-8236-94AF4F8CE56A}" type="pres">
      <dgm:prSet presAssocID="{44614470-4984-4095-B4B1-28CCE7DD6CFB}" presName="Accent2" presStyleCnt="0"/>
      <dgm:spPr/>
    </dgm:pt>
    <dgm:pt modelId="{B61E72D5-A530-4B34-B227-E116B8C8BB3E}" type="pres">
      <dgm:prSet presAssocID="{44614470-4984-4095-B4B1-28CCE7DD6CFB}" presName="Accent" presStyleLbl="node1" presStyleIdx="1" presStyleCnt="3"/>
      <dgm:spPr/>
    </dgm:pt>
    <dgm:pt modelId="{D29465A4-49FE-403E-8336-C7BA12E6CE06}" type="pres">
      <dgm:prSet presAssocID="{44614470-4984-4095-B4B1-28CCE7DD6CFB}" presName="Parent2" presStyleLbl="revTx" presStyleIdx="1" presStyleCnt="3" custScaleX="137175" custScaleY="147472">
        <dgm:presLayoutVars>
          <dgm:chMax val="1"/>
          <dgm:chPref val="1"/>
          <dgm:bulletEnabled val="1"/>
        </dgm:presLayoutVars>
      </dgm:prSet>
      <dgm:spPr/>
    </dgm:pt>
    <dgm:pt modelId="{D04C91D2-5959-4626-B7DC-3DA5A1C854EF}" type="pres">
      <dgm:prSet presAssocID="{E14CBF7F-D561-4CCA-A896-F094F3183F9B}" presName="Accent3" presStyleCnt="0"/>
      <dgm:spPr/>
    </dgm:pt>
    <dgm:pt modelId="{2FC93774-3ACD-4B13-8B63-B379B2394F3C}" type="pres">
      <dgm:prSet presAssocID="{E14CBF7F-D561-4CCA-A896-F094F3183F9B}" presName="Accent" presStyleLbl="node1" presStyleIdx="2" presStyleCnt="3"/>
      <dgm:spPr/>
    </dgm:pt>
    <dgm:pt modelId="{E2BBED9D-8B00-4BD7-BFB3-D493A4F16CD4}" type="pres">
      <dgm:prSet presAssocID="{E14CBF7F-D561-4CCA-A896-F094F3183F9B}" presName="Parent3" presStyleLbl="revTx" presStyleIdx="2" presStyleCnt="3" custScaleX="116904">
        <dgm:presLayoutVars>
          <dgm:chMax val="1"/>
          <dgm:chPref val="1"/>
          <dgm:bulletEnabled val="1"/>
        </dgm:presLayoutVars>
      </dgm:prSet>
      <dgm:spPr/>
    </dgm:pt>
  </dgm:ptLst>
  <dgm:cxnLst>
    <dgm:cxn modelId="{A72CF5B3-BDA1-459F-99BA-A79A4C0552C3}" type="presOf" srcId="{CDF60D40-3EA9-4AA1-94EE-FCA4576D713D}" destId="{FD4D190B-EE7A-480A-A5C9-A4AB64339585}" srcOrd="0" destOrd="0" presId="urn:microsoft.com/office/officeart/2009/layout/CircleArrowProcess"/>
    <dgm:cxn modelId="{55009A3C-6064-4E5D-826A-FBA3A10A80C8}" type="presOf" srcId="{44614470-4984-4095-B4B1-28CCE7DD6CFB}" destId="{D29465A4-49FE-403E-8336-C7BA12E6CE06}" srcOrd="0" destOrd="0" presId="urn:microsoft.com/office/officeart/2009/layout/CircleArrowProcess"/>
    <dgm:cxn modelId="{AEFAEB5E-7F9E-47FD-B29E-FEC8E4BDBD08}" type="presOf" srcId="{87F877A7-BBF8-4E3D-B398-66CABF9E9588}" destId="{B8265E87-73E6-4A03-A275-9630A1EC26DE}" srcOrd="0" destOrd="0" presId="urn:microsoft.com/office/officeart/2009/layout/CircleArrowProcess"/>
    <dgm:cxn modelId="{F34D8701-47C9-48D9-9ACE-D79F698CB2D3}" srcId="{CDF60D40-3EA9-4AA1-94EE-FCA4576D713D}" destId="{44614470-4984-4095-B4B1-28CCE7DD6CFB}" srcOrd="1" destOrd="0" parTransId="{C6F1153E-61E0-4B40-9C21-A11591155F9E}" sibTransId="{189D840D-8E79-4132-9A99-39AA7FDA3C27}"/>
    <dgm:cxn modelId="{BD72A4F3-D5C0-4487-B7F3-6A8737856A24}" type="presOf" srcId="{E14CBF7F-D561-4CCA-A896-F094F3183F9B}" destId="{E2BBED9D-8B00-4BD7-BFB3-D493A4F16CD4}" srcOrd="0" destOrd="0" presId="urn:microsoft.com/office/officeart/2009/layout/CircleArrowProcess"/>
    <dgm:cxn modelId="{4C3166E1-4F60-4B2F-AE04-CB26946032A8}" srcId="{CDF60D40-3EA9-4AA1-94EE-FCA4576D713D}" destId="{87F877A7-BBF8-4E3D-B398-66CABF9E9588}" srcOrd="0" destOrd="0" parTransId="{F2949644-EEEA-4066-A920-B6802FA2B888}" sibTransId="{93C3CE4F-0C97-4DAA-BF18-31C7C18CB222}"/>
    <dgm:cxn modelId="{769E0EFC-E248-4D9D-A06F-A44980E53273}" srcId="{CDF60D40-3EA9-4AA1-94EE-FCA4576D713D}" destId="{E14CBF7F-D561-4CCA-A896-F094F3183F9B}" srcOrd="2" destOrd="0" parTransId="{A64E502A-BED3-4EC1-BA1F-68B8784D196F}" sibTransId="{AB60A984-0425-448F-899E-9DBB7099DF48}"/>
    <dgm:cxn modelId="{63798265-708F-4A07-895D-FDBA3EB834AD}" type="presParOf" srcId="{FD4D190B-EE7A-480A-A5C9-A4AB64339585}" destId="{D812D691-6A4E-4D0D-84AA-39981293AA25}" srcOrd="0" destOrd="0" presId="urn:microsoft.com/office/officeart/2009/layout/CircleArrowProcess"/>
    <dgm:cxn modelId="{95F0E218-13D0-4B7B-BB1C-1C243BDC38E8}" type="presParOf" srcId="{D812D691-6A4E-4D0D-84AA-39981293AA25}" destId="{E47AFA3C-4036-4623-BCAB-737A6DCB181D}" srcOrd="0" destOrd="0" presId="urn:microsoft.com/office/officeart/2009/layout/CircleArrowProcess"/>
    <dgm:cxn modelId="{D342E9B2-236A-4825-8B23-5632D27C3539}" type="presParOf" srcId="{FD4D190B-EE7A-480A-A5C9-A4AB64339585}" destId="{B8265E87-73E6-4A03-A275-9630A1EC26DE}" srcOrd="1" destOrd="0" presId="urn:microsoft.com/office/officeart/2009/layout/CircleArrowProcess"/>
    <dgm:cxn modelId="{A64FA287-B4BE-40C3-BD25-36AFEAB1FFF6}" type="presParOf" srcId="{FD4D190B-EE7A-480A-A5C9-A4AB64339585}" destId="{BC26D8C8-5A45-4A12-8236-94AF4F8CE56A}" srcOrd="2" destOrd="0" presId="urn:microsoft.com/office/officeart/2009/layout/CircleArrowProcess"/>
    <dgm:cxn modelId="{C6DE2A60-9A9E-4323-88DB-DBFB855AEEE6}" type="presParOf" srcId="{BC26D8C8-5A45-4A12-8236-94AF4F8CE56A}" destId="{B61E72D5-A530-4B34-B227-E116B8C8BB3E}" srcOrd="0" destOrd="0" presId="urn:microsoft.com/office/officeart/2009/layout/CircleArrowProcess"/>
    <dgm:cxn modelId="{BD6C0A96-6515-441F-8EF4-EC0CEF1D4073}" type="presParOf" srcId="{FD4D190B-EE7A-480A-A5C9-A4AB64339585}" destId="{D29465A4-49FE-403E-8336-C7BA12E6CE06}" srcOrd="3" destOrd="0" presId="urn:microsoft.com/office/officeart/2009/layout/CircleArrowProcess"/>
    <dgm:cxn modelId="{D517C9D1-6C17-4994-831B-417AC7E6C42B}" type="presParOf" srcId="{FD4D190B-EE7A-480A-A5C9-A4AB64339585}" destId="{D04C91D2-5959-4626-B7DC-3DA5A1C854EF}" srcOrd="4" destOrd="0" presId="urn:microsoft.com/office/officeart/2009/layout/CircleArrowProcess"/>
    <dgm:cxn modelId="{75A74C5B-4884-48FC-AFF6-0E0BCA9BDA28}" type="presParOf" srcId="{D04C91D2-5959-4626-B7DC-3DA5A1C854EF}" destId="{2FC93774-3ACD-4B13-8B63-B379B2394F3C}" srcOrd="0" destOrd="0" presId="urn:microsoft.com/office/officeart/2009/layout/CircleArrowProcess"/>
    <dgm:cxn modelId="{D5B93311-5620-4BE9-ADCC-EE99B6B75B51}" type="presParOf" srcId="{FD4D190B-EE7A-480A-A5C9-A4AB64339585}" destId="{E2BBED9D-8B00-4BD7-BFB3-D493A4F16CD4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AFA3C-4036-4623-BCAB-737A6DCB181D}">
      <dsp:nvSpPr>
        <dsp:cNvPr id="0" name=""/>
        <dsp:cNvSpPr/>
      </dsp:nvSpPr>
      <dsp:spPr>
        <a:xfrm>
          <a:off x="1200230" y="0"/>
          <a:ext cx="1846080" cy="18463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265E87-73E6-4A03-A275-9630A1EC26DE}">
      <dsp:nvSpPr>
        <dsp:cNvPr id="0" name=""/>
        <dsp:cNvSpPr/>
      </dsp:nvSpPr>
      <dsp:spPr>
        <a:xfrm>
          <a:off x="1367204" y="697485"/>
          <a:ext cx="1507972" cy="45100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Hak Hidup</a:t>
          </a:r>
          <a:endParaRPr lang="en-US" sz="1800" b="1" kern="1200">
            <a:solidFill>
              <a:srgbClr val="00000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367204" y="697485"/>
        <a:ext cx="1507972" cy="451006"/>
      </dsp:txXfrm>
    </dsp:sp>
    <dsp:sp modelId="{B61E72D5-A530-4B34-B227-E116B8C8BB3E}">
      <dsp:nvSpPr>
        <dsp:cNvPr id="0" name=""/>
        <dsp:cNvSpPr/>
      </dsp:nvSpPr>
      <dsp:spPr>
        <a:xfrm>
          <a:off x="687488" y="1060871"/>
          <a:ext cx="1846080" cy="18463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465A4-49FE-403E-8336-C7BA12E6CE06}">
      <dsp:nvSpPr>
        <dsp:cNvPr id="0" name=""/>
        <dsp:cNvSpPr/>
      </dsp:nvSpPr>
      <dsp:spPr>
        <a:xfrm>
          <a:off x="906936" y="1611884"/>
          <a:ext cx="1407184" cy="756226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Hak Kebebasan</a:t>
          </a:r>
          <a:endParaRPr lang="en-US" sz="1800" b="1" kern="1200">
            <a:solidFill>
              <a:srgbClr val="00000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906936" y="1611884"/>
        <a:ext cx="1407184" cy="756226"/>
      </dsp:txXfrm>
    </dsp:sp>
    <dsp:sp modelId="{2FC93774-3ACD-4B13-8B63-B379B2394F3C}">
      <dsp:nvSpPr>
        <dsp:cNvPr id="0" name=""/>
        <dsp:cNvSpPr/>
      </dsp:nvSpPr>
      <dsp:spPr>
        <a:xfrm>
          <a:off x="1331623" y="2248695"/>
          <a:ext cx="1586069" cy="15867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BBED9D-8B00-4BD7-BFB3-D493A4F16CD4}">
      <dsp:nvSpPr>
        <dsp:cNvPr id="0" name=""/>
        <dsp:cNvSpPr/>
      </dsp:nvSpPr>
      <dsp:spPr>
        <a:xfrm>
          <a:off x="1523998" y="2802143"/>
          <a:ext cx="1199238" cy="51279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Hak Milik</a:t>
          </a:r>
          <a:endParaRPr lang="en-US" sz="1800" b="1" kern="1200">
            <a:solidFill>
              <a:srgbClr val="000000"/>
            </a:solidFill>
            <a:effectLst/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523998" y="2802143"/>
        <a:ext cx="1199238" cy="51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49E5-D08D-4DBB-A52B-6690BB3F3D85}" type="datetimeFigureOut">
              <a:rPr lang="en-US" smtClean="0"/>
              <a:t>13/10/2019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DD4F-B0A4-4377-9434-205F3574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5DD4F-B0A4-4377-9434-205F35744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5DD4F-B0A4-4377-9434-205F35744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61B46-9BCE-4621-A106-9DBAE75AC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0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126E8-B9DB-4F0F-AF45-13A8F4536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82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0E7AC77E-430D-49E4-BB2E-64CB91724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64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4622-9FD7-49A0-A5FA-561258456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2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55DAD-56EB-4E4D-BEE7-4410EBBDA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17439-CB2F-4F01-9079-71D2108BB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413C-9A53-4D3C-AB65-6E25748B6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2A95E-6256-45AE-BA17-E69EE8400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136A7-D983-4BFC-8A52-032D66B52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0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4167-82F3-4354-9660-7CDAAFD89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5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79F94-9ADB-48B5-8C07-06DA1B2B7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94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D73A3ACA-8383-4ABA-9E4D-54A5B4C7BF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>
              <a:gd name="T0" fmla="*/ 96 w 96"/>
              <a:gd name="T1" fmla="*/ 0 h 288"/>
              <a:gd name="T2" fmla="*/ 0 w 96"/>
              <a:gd name="T3" fmla="*/ 0 h 288"/>
              <a:gd name="T4" fmla="*/ 0 w 96"/>
              <a:gd name="T5" fmla="*/ 288 h 288"/>
              <a:gd name="T6" fmla="*/ 96 w 96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>
                <a:gd name="T0" fmla="*/ 96 w 96"/>
                <a:gd name="T1" fmla="*/ 0 h 288"/>
                <a:gd name="T2" fmla="*/ 0 w 96"/>
                <a:gd name="T3" fmla="*/ 0 h 288"/>
                <a:gd name="T4" fmla="*/ 0 w 96"/>
                <a:gd name="T5" fmla="*/ 288 h 288"/>
                <a:gd name="T6" fmla="*/ 96 w 9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28600"/>
            <a:ext cx="7162800" cy="464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4400" b="1" spc="5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 II</a:t>
            </a:r>
            <a:br>
              <a:rPr lang="en-US" altLang="en-US" sz="4400" b="1" spc="5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en-US" sz="4400" b="1" spc="5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en-US" sz="4400" b="1" spc="5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en-US" sz="44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ORANG BERIMAN</a:t>
            </a:r>
            <a:br>
              <a:rPr lang="en-US" altLang="en-US" sz="44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en-US" sz="4400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HIDUP DI TENGAH MASYARAKAT</a:t>
            </a:r>
            <a:endParaRPr lang="en-US" alt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5181600"/>
            <a:ext cx="6821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HAK &amp; KEWAJIBAN</a:t>
            </a:r>
            <a:endParaRPr lang="en-US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6576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4113" y="1600200"/>
            <a:ext cx="4419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Liturgi: (pelayanan rohani, pelayanan sakramen, mengadakan ibadat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88873" y="2819400"/>
            <a:ext cx="4419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Kerygma / Pewartaan : (ikut serta dalam pewartaan Injil, memperoleh pendidikan Katolik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27666" y="4315599"/>
            <a:ext cx="4419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Kebebasan: (berserikat/membentuk organisasi, memilih status hidup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21400" y="533400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HAK ANGGOTA GEREJA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3" y="1990130"/>
            <a:ext cx="36576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799" y="1066800"/>
            <a:ext cx="445839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HIDUP DOA: ungkapan syukur kepada Allah atas seluruh peristiwa hidup yang dialami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799" y="2109400"/>
            <a:ext cx="444176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HIDUP MORAL: mengarahkan hidup pada kebijaksanaan Ilahi: mengikuti cara dan aturan yang menuntun pada kebahagiaan yang dijanjikan Allah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799" y="3510125"/>
            <a:ext cx="44583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HIDUP SAKRAMENTAL: menghayati perayaan sakramen sebagai tanda kasih Allah yang menyelamatkan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545068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KEWAJIBAN ANGGOTA GEREJA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258669"/>
            <a:ext cx="409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Kewajiban meningkatkan kualitas hidup Kristiani, melalui….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8570" y="4610298"/>
            <a:ext cx="44556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TERLIBAT AKTIF DALAM KARYA PELAYANAN GEREJA: Liturgia, Diakonia, Koinonia, Kerygma, Martyria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HAK &amp; KEWAJIBAN PUBLIK</a:t>
            </a:r>
            <a:endParaRPr lang="en-US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7772400" cy="28623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hak</a:t>
            </a:r>
            <a:r>
              <a:rPr lang="en-US" sz="2000" dirty="0" smtClean="0"/>
              <a:t>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Berkeluarga</a:t>
            </a:r>
            <a:r>
              <a:rPr lang="en-US" sz="2000" dirty="0" smtClean="0"/>
              <a:t> Dan </a:t>
            </a:r>
            <a:r>
              <a:rPr lang="en-US" sz="2000" dirty="0" err="1" smtClean="0"/>
              <a:t>Melanjutkan</a:t>
            </a:r>
            <a:r>
              <a:rPr lang="en-US" sz="2000" dirty="0" smtClean="0"/>
              <a:t> </a:t>
            </a:r>
            <a:r>
              <a:rPr lang="en-US" sz="2000" dirty="0" err="1" smtClean="0"/>
              <a:t>Keturunan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Keadilan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Kemerdekaan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Kebebasan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Kesejahteraan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4267200"/>
            <a:ext cx="7772400" cy="16312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kewajiban</a:t>
            </a:r>
            <a:r>
              <a:rPr lang="en-US" sz="2000" dirty="0" smtClean="0"/>
              <a:t> 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menghormati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orang lain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bela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menaati</a:t>
            </a:r>
            <a:r>
              <a:rPr lang="en-US" sz="2000" dirty="0" smtClean="0"/>
              <a:t> 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SANKSI</a:t>
            </a:r>
            <a:endParaRPr lang="en-US" altLang="en-US" sz="1800" dirty="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>
            <a:off x="3657600" y="39624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gray">
          <a:xfrm>
            <a:off x="3657600" y="34290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gray">
          <a:xfrm>
            <a:off x="3657600" y="28956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gray">
          <a:xfrm>
            <a:off x="2971800" y="2667000"/>
            <a:ext cx="5334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990600" y="2133600"/>
            <a:ext cx="182880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066800" y="2209800"/>
            <a:ext cx="1676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dirty="0" smtClean="0">
                <a:solidFill>
                  <a:srgbClr val="001D3A"/>
                </a:solidFill>
                <a:latin typeface="Verdana" pitchFamily="34" charset="0"/>
              </a:rPr>
              <a:t>HUKUM PUBLIK</a:t>
            </a:r>
            <a:endParaRPr lang="en-US" altLang="en-US" b="1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/>
            <a:endParaRPr lang="en-US" altLang="en-US" dirty="0">
              <a:solidFill>
                <a:srgbClr val="001D3A"/>
              </a:solidFill>
              <a:latin typeface="Verdana" pitchFamily="34" charset="0"/>
            </a:endParaRPr>
          </a:p>
          <a:p>
            <a:pPr marL="285750" indent="-285750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1D3A"/>
                </a:solidFill>
                <a:latin typeface="Verdana" pitchFamily="34" charset="0"/>
              </a:rPr>
              <a:t>KUHP (HUKUM PIDANA)</a:t>
            </a:r>
          </a:p>
          <a:p>
            <a:pPr algn="ctr" eaLnBrk="0" hangingPunct="0">
              <a:buSzPct val="60000"/>
            </a:pPr>
            <a:endParaRPr lang="en-US" altLang="en-US" dirty="0" smtClean="0">
              <a:solidFill>
                <a:srgbClr val="001D3A"/>
              </a:solidFill>
              <a:latin typeface="Verdana" pitchFamily="34" charset="0"/>
            </a:endParaRPr>
          </a:p>
          <a:p>
            <a:pPr marL="285750" indent="-285750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1D3A"/>
                </a:solidFill>
                <a:latin typeface="Verdana" pitchFamily="34" charset="0"/>
              </a:rPr>
              <a:t>KUHAP (HUKUM PERDATA)</a:t>
            </a:r>
            <a:endParaRPr lang="en-US" altLang="en-US" dirty="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172200" y="2133600"/>
            <a:ext cx="182880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248400" y="2362200"/>
            <a:ext cx="1676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 dirty="0" smtClean="0">
                <a:solidFill>
                  <a:srgbClr val="001D3A"/>
                </a:solidFill>
                <a:latin typeface="Verdana" pitchFamily="34" charset="0"/>
              </a:rPr>
              <a:t>HUKUM GEREJA</a:t>
            </a:r>
            <a:endParaRPr lang="en-US" altLang="en-US" b="1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/>
            <a:endParaRPr lang="en-US" altLang="en-US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altLang="en-US" dirty="0" smtClean="0">
                <a:solidFill>
                  <a:srgbClr val="001D3A"/>
                </a:solidFill>
                <a:latin typeface="Verdana" pitchFamily="34" charset="0"/>
              </a:rPr>
              <a:t>SANKSI MORAL</a:t>
            </a:r>
            <a:endParaRPr lang="en-US" altLang="en-US" dirty="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gray">
          <a:xfrm>
            <a:off x="5489575" y="2667000"/>
            <a:ext cx="53022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gray">
          <a:xfrm>
            <a:off x="2895600" y="1524000"/>
            <a:ext cx="3048000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gray">
          <a:xfrm>
            <a:off x="3624263" y="2286000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gray">
          <a:xfrm>
            <a:off x="2971800" y="5257800"/>
            <a:ext cx="3048000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gray">
          <a:xfrm>
            <a:off x="3602038" y="4648200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8400" y="41058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Censura</a:t>
            </a:r>
            <a:r>
              <a:rPr lang="en-US" dirty="0" smtClean="0"/>
              <a:t> / </a:t>
            </a:r>
            <a:r>
              <a:rPr lang="en-US" dirty="0" err="1" smtClean="0"/>
              <a:t>Medisinal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Silih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SANKSI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05329"/>
            <a:ext cx="8534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Gereja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asli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mengendalikan</a:t>
            </a:r>
            <a:r>
              <a:rPr lang="en-US" sz="1600" dirty="0"/>
              <a:t> </a:t>
            </a:r>
            <a:r>
              <a:rPr lang="en-US" sz="1600" dirty="0" err="1"/>
              <a:t>umat</a:t>
            </a:r>
            <a:r>
              <a:rPr lang="en-US" sz="1600" dirty="0"/>
              <a:t> </a:t>
            </a:r>
            <a:r>
              <a:rPr lang="en-US" sz="1600" dirty="0" err="1"/>
              <a:t>beriman</a:t>
            </a:r>
            <a:r>
              <a:rPr lang="en-US" sz="1600" dirty="0"/>
              <a:t> </a:t>
            </a:r>
            <a:r>
              <a:rPr lang="en-US" sz="1600" dirty="0" err="1"/>
              <a:t>kristiani</a:t>
            </a:r>
            <a:r>
              <a:rPr lang="en-US" sz="1600" dirty="0"/>
              <a:t> yang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tindak</a:t>
            </a:r>
            <a:r>
              <a:rPr lang="en-US" sz="1600" dirty="0"/>
              <a:t> </a:t>
            </a:r>
            <a:r>
              <a:rPr lang="en-US" sz="1600" dirty="0" err="1"/>
              <a:t>kejahatan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sanksi</a:t>
            </a:r>
            <a:r>
              <a:rPr lang="en-US" sz="1600" dirty="0"/>
              <a:t> </a:t>
            </a:r>
            <a:r>
              <a:rPr lang="en-US" sz="1600" dirty="0" err="1" smtClean="0"/>
              <a:t>hukuman</a:t>
            </a:r>
            <a:r>
              <a:rPr lang="en-US" sz="1600" dirty="0" smtClean="0"/>
              <a:t> (Kan. 1311)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Sanksi</a:t>
            </a:r>
            <a:r>
              <a:rPr lang="en-US" sz="1600" dirty="0" smtClean="0"/>
              <a:t> – MORAL: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	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Medisinal</a:t>
            </a:r>
            <a:r>
              <a:rPr lang="en-US" sz="1600" dirty="0"/>
              <a:t> / </a:t>
            </a:r>
            <a:r>
              <a:rPr lang="en-US" sz="1600" dirty="0" err="1" smtClean="0"/>
              <a:t>Censura</a:t>
            </a:r>
            <a:r>
              <a:rPr lang="en-US" sz="1600" dirty="0" smtClean="0"/>
              <a:t> – </a:t>
            </a:r>
            <a:r>
              <a:rPr lang="en-US" sz="1600" dirty="0" err="1" smtClean="0"/>
              <a:t>pelanggaran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berat</a:t>
            </a:r>
            <a:r>
              <a:rPr lang="en-US" sz="1600" dirty="0" smtClean="0"/>
              <a:t> (</a:t>
            </a:r>
            <a:r>
              <a:rPr lang="en-US" sz="1600" dirty="0" err="1" smtClean="0"/>
              <a:t>ekskomunikasi</a:t>
            </a:r>
            <a:r>
              <a:rPr lang="en-US" sz="1600" dirty="0" smtClean="0"/>
              <a:t>)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  </a:t>
            </a:r>
            <a:r>
              <a:rPr lang="en-US" sz="1600" dirty="0" err="1" smtClean="0"/>
              <a:t>Hukum-hukum</a:t>
            </a:r>
            <a:r>
              <a:rPr lang="en-US" sz="1600" dirty="0" smtClean="0"/>
              <a:t> </a:t>
            </a:r>
            <a:r>
              <a:rPr lang="en-US" sz="1600" dirty="0" err="1" smtClean="0"/>
              <a:t>Silih</a:t>
            </a:r>
            <a:r>
              <a:rPr lang="en-US" sz="1600" dirty="0" smtClean="0"/>
              <a:t> – </a:t>
            </a:r>
            <a:r>
              <a:rPr lang="en-US" sz="1600" dirty="0" err="1" smtClean="0"/>
              <a:t>pelanggaran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</a:t>
            </a:r>
            <a:r>
              <a:rPr lang="en-US" sz="1600" dirty="0" smtClean="0"/>
              <a:t> </a:t>
            </a:r>
            <a:r>
              <a:rPr lang="en-US" sz="1600" dirty="0" err="1" smtClean="0"/>
              <a:t>ringan</a:t>
            </a:r>
            <a:r>
              <a:rPr lang="en-US" sz="1600" dirty="0" smtClean="0"/>
              <a:t>/</a:t>
            </a:r>
            <a:r>
              <a:rPr lang="en-US" sz="1600" dirty="0" err="1" smtClean="0"/>
              <a:t>sedang</a:t>
            </a:r>
            <a:endParaRPr lang="en-US" sz="1600" dirty="0" smtClean="0"/>
          </a:p>
          <a:p>
            <a:pPr lvl="1"/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Ciri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: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poenalia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paenitentiae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penitensi</a:t>
            </a:r>
            <a:r>
              <a:rPr lang="en-US" sz="1600" dirty="0" smtClean="0"/>
              <a:t>. </a:t>
            </a:r>
            <a:r>
              <a:rPr lang="en-US" sz="1600" dirty="0" err="1" smtClean="0"/>
              <a:t>Remedia</a:t>
            </a:r>
            <a:r>
              <a:rPr lang="en-US" sz="1600" dirty="0" smtClean="0"/>
              <a:t> </a:t>
            </a:r>
            <a:r>
              <a:rPr lang="en-US" sz="1600" dirty="0" err="1" smtClean="0"/>
              <a:t>poenalia</a:t>
            </a:r>
            <a:r>
              <a:rPr lang="en-US" sz="1600" dirty="0" smtClean="0"/>
              <a:t> </a:t>
            </a:r>
            <a:r>
              <a:rPr lang="en-US" sz="1600" dirty="0" err="1" smtClean="0"/>
              <a:t>bertujuan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mencegah</a:t>
            </a:r>
            <a:r>
              <a:rPr lang="en-US" sz="1600" dirty="0" smtClean="0"/>
              <a:t> </a:t>
            </a: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pidana</a:t>
            </a:r>
            <a:r>
              <a:rPr lang="en-US" sz="1600" dirty="0" smtClean="0"/>
              <a:t>, </a:t>
            </a:r>
            <a:r>
              <a:rPr lang="en-US" sz="1600" dirty="0" err="1" smtClean="0"/>
              <a:t>penitensi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menggantikan</a:t>
            </a:r>
            <a:r>
              <a:rPr lang="en-US" sz="1600" dirty="0"/>
              <a:t> </a:t>
            </a:r>
            <a:r>
              <a:rPr lang="en-US" sz="1600" dirty="0" err="1"/>
              <a:t>hukuman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 smtClean="0"/>
              <a:t>hukuman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err="1" smtClean="0"/>
              <a:t>Sifat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: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ferendae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sententiae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diputuskan</a:t>
            </a:r>
            <a:r>
              <a:rPr lang="en-US" sz="1600" smtClean="0"/>
              <a:t>)=</a:t>
            </a:r>
            <a:r>
              <a:rPr lang="en-US" sz="1600" smtClean="0"/>
              <a:t>azas </a:t>
            </a:r>
            <a:r>
              <a:rPr lang="en-US" sz="1600" dirty="0" err="1" smtClean="0"/>
              <a:t>praduga</a:t>
            </a:r>
            <a:r>
              <a:rPr lang="en-US" sz="1600" dirty="0" smtClean="0"/>
              <a:t> </a:t>
            </a:r>
            <a:r>
              <a:rPr lang="en-US" sz="1600" dirty="0" err="1" smtClean="0"/>
              <a:t>tak</a:t>
            </a:r>
            <a:r>
              <a:rPr lang="en-US" sz="1600" dirty="0" smtClean="0"/>
              <a:t> </a:t>
            </a:r>
            <a:r>
              <a:rPr lang="en-US" sz="1600" dirty="0" err="1" smtClean="0"/>
              <a:t>bersalah</a:t>
            </a:r>
            <a:r>
              <a:rPr lang="en-US" sz="1600" dirty="0" smtClean="0"/>
              <a:t>. </a:t>
            </a:r>
            <a:r>
              <a:rPr lang="en-US" sz="1600" i="1" dirty="0" err="1"/>
              <a:t>sedemikian</a:t>
            </a:r>
            <a:r>
              <a:rPr lang="en-US" sz="1600" i="1" dirty="0"/>
              <a:t> </a:t>
            </a:r>
            <a:r>
              <a:rPr lang="en-US" sz="1600" i="1" dirty="0" err="1"/>
              <a:t>sehingga</a:t>
            </a:r>
            <a:r>
              <a:rPr lang="en-US" sz="1600" i="1" dirty="0"/>
              <a:t> </a:t>
            </a:r>
            <a:r>
              <a:rPr lang="en-US" sz="1600" i="1" dirty="0" err="1"/>
              <a:t>tidak</a:t>
            </a:r>
            <a:r>
              <a:rPr lang="en-US" sz="1600" i="1" dirty="0"/>
              <a:t> </a:t>
            </a:r>
            <a:r>
              <a:rPr lang="en-US" sz="1600" i="1" dirty="0" err="1"/>
              <a:t>mengenai</a:t>
            </a:r>
            <a:r>
              <a:rPr lang="en-US" sz="1600" i="1" dirty="0"/>
              <a:t> orang yang </a:t>
            </a:r>
            <a:r>
              <a:rPr lang="en-US" sz="1600" i="1" dirty="0" err="1"/>
              <a:t>berbuat</a:t>
            </a:r>
            <a:r>
              <a:rPr lang="en-US" sz="1600" i="1" dirty="0"/>
              <a:t> </a:t>
            </a:r>
            <a:r>
              <a:rPr lang="en-US" sz="1600" i="1" dirty="0" err="1"/>
              <a:t>salah</a:t>
            </a:r>
            <a:r>
              <a:rPr lang="en-US" sz="1600" i="1" dirty="0"/>
              <a:t>, </a:t>
            </a:r>
            <a:r>
              <a:rPr lang="en-US" sz="1600" i="1" dirty="0" err="1"/>
              <a:t>sebelum</a:t>
            </a:r>
            <a:r>
              <a:rPr lang="en-US" sz="1600" i="1" dirty="0"/>
              <a:t> </a:t>
            </a:r>
            <a:r>
              <a:rPr lang="en-US" sz="1600" i="1" dirty="0" err="1"/>
              <a:t>dijatuhkan</a:t>
            </a:r>
            <a:r>
              <a:rPr lang="en-US" sz="1600" i="1" dirty="0"/>
              <a:t> </a:t>
            </a:r>
            <a:r>
              <a:rPr lang="en-US" sz="1600" i="1" dirty="0" err="1"/>
              <a:t>padanya</a:t>
            </a:r>
            <a:r>
              <a:rPr lang="en-US" sz="1600" dirty="0"/>
              <a:t>;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latae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sententiae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kena</a:t>
            </a:r>
            <a:r>
              <a:rPr lang="en-US" sz="1600" dirty="0"/>
              <a:t>),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, </a:t>
            </a:r>
            <a:r>
              <a:rPr lang="en-US" sz="1600" dirty="0" err="1"/>
              <a:t>sedemikian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sendirinya</a:t>
            </a:r>
            <a:r>
              <a:rPr lang="en-US" sz="1600" dirty="0"/>
              <a:t> orang </a:t>
            </a:r>
            <a:r>
              <a:rPr lang="en-US" sz="1600" dirty="0" err="1"/>
              <a:t>terkena</a:t>
            </a:r>
            <a:r>
              <a:rPr lang="en-US" sz="1600" dirty="0"/>
              <a:t> </a:t>
            </a:r>
            <a:r>
              <a:rPr lang="en-US" sz="1600" dirty="0" err="1"/>
              <a:t>hukuman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tindak</a:t>
            </a:r>
            <a:r>
              <a:rPr lang="en-US" sz="1600" dirty="0"/>
              <a:t> </a:t>
            </a:r>
            <a:r>
              <a:rPr lang="en-US" sz="1600" dirty="0" err="1" smtClean="0"/>
              <a:t>pidana</a:t>
            </a:r>
            <a:r>
              <a:rPr lang="en-US" sz="1600" dirty="0" smtClean="0"/>
              <a:t>. (</a:t>
            </a:r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pasti</a:t>
            </a:r>
            <a:r>
              <a:rPr lang="en-US" sz="1600" dirty="0" smtClean="0"/>
              <a:t>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otomatis</a:t>
            </a:r>
            <a:r>
              <a:rPr lang="en-US" sz="1600" dirty="0" smtClean="0"/>
              <a:t>/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sendirinya</a:t>
            </a:r>
            <a:r>
              <a:rPr lang="en-US" sz="1600" dirty="0" smtClean="0"/>
              <a:t>;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diputuskan</a:t>
            </a:r>
            <a:r>
              <a:rPr lang="en-US" sz="1600" dirty="0" smtClean="0"/>
              <a:t> </a:t>
            </a:r>
            <a:r>
              <a:rPr lang="en-US" sz="1600" dirty="0" err="1" smtClean="0"/>
              <a:t>bersalah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6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tindakan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pidana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dipakai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8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1600200"/>
            <a:ext cx="7010400" cy="26320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b="1" spc="5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BELAJAR PADA YESUS</a:t>
            </a:r>
            <a:r>
              <a:rPr lang="en-US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br>
              <a:rPr lang="en-US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en-US" b="1" spc="5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MELAKSANAKAN </a:t>
            </a:r>
            <a:r>
              <a:rPr lang="en-US" altLang="en-US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KEWAJIBAN SEBAGAI PERWUJUDAN IMAN</a:t>
            </a:r>
            <a:endParaRPr lang="en-US" altLang="en-US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9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PESAN KITAB SUCI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44563"/>
            <a:ext cx="8610600" cy="50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VIRAL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79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z="2400" smtClean="0"/>
              <a:t>BELAJAR PADA YESUS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868533" y="2209800"/>
            <a:ext cx="2024913" cy="95410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Markus </a:t>
            </a:r>
          </a:p>
          <a:p>
            <a:pPr algn="ctr"/>
            <a:r>
              <a:rPr lang="en-US" sz="2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 : 35 - 40</a:t>
            </a:r>
            <a:endParaRPr lang="en-US" sz="28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7628" y="4118015"/>
            <a:ext cx="2024913" cy="95410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Matius </a:t>
            </a:r>
          </a:p>
          <a:p>
            <a:pPr algn="ctr"/>
            <a:r>
              <a:rPr lang="en-US" sz="2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22: 15 - 22 </a:t>
            </a:r>
            <a:endParaRPr lang="en-US" sz="28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209800"/>
            <a:ext cx="5257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smtClean="0"/>
              <a:t>Apa pesan ang hendak disampikan Yesus dalam perikop Kitab Suci tersebut ??</a:t>
            </a:r>
          </a:p>
          <a:p>
            <a:pPr marL="342900" indent="-342900">
              <a:buFont typeface="+mj-lt"/>
              <a:buAutoNum type="arabicPeriod"/>
            </a:pPr>
            <a:endParaRPr lang="en-US" sz="2000" smtClean="0"/>
          </a:p>
          <a:p>
            <a:pPr marL="342900" indent="-342900">
              <a:buFont typeface="+mj-lt"/>
              <a:buAutoNum type="arabicPeriod"/>
            </a:pPr>
            <a:r>
              <a:rPr lang="en-US" sz="2000" smtClean="0"/>
              <a:t>Apa hubungan hak &amp; kewajiban dalam masing-masing perikop Kitab Suci ?? </a:t>
            </a:r>
          </a:p>
          <a:p>
            <a:pPr marL="342900" indent="-342900">
              <a:buFont typeface="+mj-lt"/>
              <a:buAutoNum type="arabicPeriod"/>
            </a:pPr>
            <a:endParaRPr lang="en-US" sz="2000" smtClean="0"/>
          </a:p>
          <a:p>
            <a:pPr marL="342900" indent="-342900">
              <a:buFont typeface="+mj-lt"/>
              <a:buAutoNum type="arabicPeriod"/>
            </a:pPr>
            <a:r>
              <a:rPr lang="en-US" sz="2000" smtClean="0"/>
              <a:t>Bagaimana sebaiknya kita melaksanakan hak dan kewajiban sebagai anggota Gereja?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7928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PESAN KITAB SUCI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"/>
            <a:ext cx="41910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3450" y="2743200"/>
            <a:ext cx="26289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John Locke </a:t>
            </a:r>
            <a:r>
              <a:rPr lang="en-US">
                <a:solidFill>
                  <a:srgbClr val="000000"/>
                </a:solidFill>
              </a:rPr>
              <a:t>menjadi </a:t>
            </a:r>
            <a:r>
              <a:rPr lang="en-US" smtClean="0">
                <a:solidFill>
                  <a:srgbClr val="000000"/>
                </a:solidFill>
              </a:rPr>
              <a:t>tokoh </a:t>
            </a:r>
            <a:r>
              <a:rPr lang="en-US">
                <a:solidFill>
                  <a:srgbClr val="000000"/>
                </a:solidFill>
              </a:rPr>
              <a:t>sentral dalam meletakkan dasar-dasar dan prinsip-prinsip hak asasi manusia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978568"/>
            <a:ext cx="1600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00"/>
                </a:solidFill>
              </a:rPr>
              <a:t>Bapak Hak Azasi Manusia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04800"/>
            <a:ext cx="45720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Secara kodrati, manusia sejak lahir memiliki hak yang melekat dalam dirinya</a:t>
            </a:r>
          </a:p>
          <a:p>
            <a:r>
              <a:rPr lang="en-US" smtClean="0">
                <a:solidFill>
                  <a:srgbClr val="000000"/>
                </a:solidFill>
              </a:rPr>
              <a:t>sebagai anugerah dan pemberian langsung dari TUHAN, yang tidak dapat diganggu gugat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50075478"/>
              </p:ext>
            </p:extLst>
          </p:nvPr>
        </p:nvGraphicFramePr>
        <p:xfrm>
          <a:off x="3962400" y="2066498"/>
          <a:ext cx="37338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1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KITAB SUCI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350" y="0"/>
            <a:ext cx="2895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Matius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22 : 15 – 22</a:t>
            </a:r>
          </a:p>
          <a:p>
            <a:pPr marL="0" indent="0" algn="ctr">
              <a:buNone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Setiap</a:t>
            </a:r>
            <a:r>
              <a:rPr lang="en-US" sz="2400" dirty="0" smtClean="0"/>
              <a:t> orang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bermuara</a:t>
            </a:r>
            <a:r>
              <a:rPr lang="en-US" sz="2400" dirty="0" smtClean="0"/>
              <a:t> 2 </a:t>
            </a:r>
            <a:r>
              <a:rPr lang="en-US" sz="2400" dirty="0" err="1" smtClean="0"/>
              <a:t>arah</a:t>
            </a:r>
            <a:r>
              <a:rPr lang="en-US" sz="2400" dirty="0" smtClean="0"/>
              <a:t>: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(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orang  lain) –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Allah (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iman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Allah)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(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sesama</a:t>
            </a:r>
            <a:r>
              <a:rPr lang="en-US" sz="2400" dirty="0" smtClean="0"/>
              <a:t>, Negara )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didasari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pemahaman</a:t>
            </a:r>
            <a:r>
              <a:rPr lang="en-US" sz="2400" dirty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kehendak</a:t>
            </a:r>
            <a:r>
              <a:rPr lang="en-US" sz="2400" dirty="0" smtClean="0"/>
              <a:t> Allah,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mensejahterakan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907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762000" y="22860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YANG DIPELAJARI</a:t>
            </a:r>
            <a:endParaRPr lang="en-US" alt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719263"/>
            <a:ext cx="7436738" cy="3386137"/>
            <a:chOff x="1828800" y="1871663"/>
            <a:chExt cx="7436738" cy="3386137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828800" y="1871663"/>
              <a:ext cx="762000" cy="665162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1828800" y="2786063"/>
              <a:ext cx="762000" cy="665162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2438400" y="2481263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667000" y="2145268"/>
              <a:ext cx="3506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dirty="0" err="1" smtClean="0"/>
                <a:t>Hak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Sebagai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Anggota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Gereja</a:t>
              </a:r>
              <a:endParaRPr lang="en-US" altLang="en-US" sz="2000" dirty="0"/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2025650" y="197008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2438400" y="3395663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667000" y="3059668"/>
              <a:ext cx="42357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dirty="0" err="1" smtClean="0"/>
                <a:t>Kewajiban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Sebagai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Anggota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Gereja</a:t>
              </a:r>
              <a:endParaRPr lang="en-US" altLang="en-US" sz="2000" dirty="0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2025650" y="288448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1828800" y="3678238"/>
              <a:ext cx="762000" cy="665162"/>
              <a:chOff x="1110" y="2656"/>
              <a:chExt cx="1549" cy="1351"/>
            </a:xfrm>
          </p:grpSpPr>
          <p:sp>
            <p:nvSpPr>
              <p:cNvPr id="4097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81" name="Group 21"/>
            <p:cNvGrpSpPr>
              <a:grpSpLocks/>
            </p:cNvGrpSpPr>
            <p:nvPr/>
          </p:nvGrpSpPr>
          <p:grpSpPr bwMode="auto">
            <a:xfrm>
              <a:off x="1828800" y="4592638"/>
              <a:ext cx="762000" cy="665162"/>
              <a:chOff x="3174" y="2656"/>
              <a:chExt cx="1549" cy="1351"/>
            </a:xfrm>
          </p:grpSpPr>
          <p:sp>
            <p:nvSpPr>
              <p:cNvPr id="4098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2438400" y="4287838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667000" y="3897868"/>
              <a:ext cx="58691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dirty="0" err="1" smtClean="0"/>
                <a:t>Hak</a:t>
              </a:r>
              <a:r>
                <a:rPr lang="en-US" altLang="en-US" sz="2000" dirty="0" smtClean="0"/>
                <a:t> Orang </a:t>
              </a:r>
              <a:r>
                <a:rPr lang="en-US" altLang="en-US" sz="2000" dirty="0" err="1" smtClean="0"/>
                <a:t>Beriman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Sebagai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Anggota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Masyarakat</a:t>
              </a:r>
              <a:endParaRPr lang="en-US" altLang="en-US" sz="2000" dirty="0"/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gray">
            <a:xfrm>
              <a:off x="2025650" y="37766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2438400" y="5202238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2667000" y="4857690"/>
              <a:ext cx="65985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dirty="0" err="1" smtClean="0"/>
                <a:t>Kewajiban</a:t>
              </a:r>
              <a:r>
                <a:rPr lang="en-US" altLang="en-US" sz="2000" dirty="0" smtClean="0"/>
                <a:t> Orang </a:t>
              </a:r>
              <a:r>
                <a:rPr lang="en-US" altLang="en-US" sz="2000" dirty="0" err="1" smtClean="0"/>
                <a:t>Beriman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Sebagai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Anggota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Masyarakat</a:t>
              </a:r>
              <a:endParaRPr lang="en-US" altLang="en-US" sz="2000" dirty="0"/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gray">
            <a:xfrm>
              <a:off x="2025650" y="46910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PENGERTIAN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1752600"/>
            <a:ext cx="8229600" cy="685800"/>
          </a:xfrm>
        </p:spPr>
        <p:txBody>
          <a:bodyPr/>
          <a:lstStyle/>
          <a:p>
            <a:r>
              <a:rPr lang="en-US" smtClean="0"/>
              <a:t>HAK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513" y="3657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KEWAJIBAN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7545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issue -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causalitas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79385"/>
              </p:ext>
            </p:extLst>
          </p:nvPr>
        </p:nvGraphicFramePr>
        <p:xfrm>
          <a:off x="609600" y="2286000"/>
          <a:ext cx="8001000" cy="248184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229100"/>
                <a:gridCol w="3771900"/>
              </a:tblGrid>
              <a:tr h="2864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KEWAJIBAN</a:t>
                      </a:r>
                      <a:endParaRPr lang="en-US" dirty="0"/>
                    </a:p>
                  </a:txBody>
                  <a:tcPr/>
                </a:tc>
              </a:tr>
              <a:tr h="21160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Hak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sesuatu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harus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harus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“orang lain”.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Definisi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pemahaman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tentang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selalu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bersamaan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definisi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pemahaman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tentang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err="1" smtClean="0"/>
                        <a:t>kewajiban</a:t>
                      </a:r>
                      <a:r>
                        <a:rPr lang="en-US" baseline="0" smtClean="0"/>
                        <a:t>.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Kewajiban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sesuatu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harus</a:t>
                      </a:r>
                      <a:r>
                        <a:rPr lang="en-US" dirty="0" smtClean="0"/>
                        <a:t> </a:t>
                      </a:r>
                      <a:r>
                        <a:rPr lang="en-US" err="1" smtClean="0"/>
                        <a:t>diberikan</a:t>
                      </a:r>
                      <a:r>
                        <a:rPr lang="en-US" smtClean="0"/>
                        <a:t>/</a:t>
                      </a:r>
                      <a:r>
                        <a:rPr lang="en-US" err="1" smtClean="0"/>
                        <a:t>dilakukan</a:t>
                      </a:r>
                      <a:r>
                        <a:rPr lang="en-US" smtClean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Definisi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pemahaman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tentang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kewajiban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selalu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bersamaan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definisi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pemahaman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tentang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err="1" smtClean="0"/>
                        <a:t>hak</a:t>
                      </a:r>
                      <a:r>
                        <a:rPr lang="en-US" baseline="0" smtClean="0"/>
                        <a:t>.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12192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Causalitas  = timbal balik / sebab = akibat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838200" y="5029200"/>
            <a:ext cx="8023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bagi saya bisa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</a:t>
            </a:r>
          </a:p>
          <a:p>
            <a:pPr algn="ctr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 bagi saya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 orang lain</a:t>
            </a:r>
          </a:p>
          <a:p>
            <a:pPr algn="ctr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3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HAK &amp; KEWAJIBAN ANGGOTA GEREJA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&amp; Kewajiban </a:t>
            </a:r>
            <a:r>
              <a:rPr lang="en-US" sz="2800"/>
              <a:t>seorang anggota Gereja merupakan </a:t>
            </a:r>
            <a:r>
              <a:rPr lang="en-US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 </a:t>
            </a:r>
            <a:r>
              <a:rPr lang="en-US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konsekuensi </a:t>
            </a:r>
            <a:r>
              <a:rPr lang="en-US" sz="2800" smtClean="0"/>
              <a:t>ketika seorang menarima –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Sakramen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847" y="40386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&amp; Kewajiban </a:t>
            </a:r>
            <a:r>
              <a:rPr lang="en-US" sz="2800"/>
              <a:t>seorang anggota </a:t>
            </a:r>
            <a:r>
              <a:rPr lang="en-US" sz="2800"/>
              <a:t>Gereja </a:t>
            </a:r>
            <a:r>
              <a:rPr lang="en-US" sz="2800" smtClean="0"/>
              <a:t>dengan sendirinya melekat ketika seseorang menerima –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Sakramen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934" y="2967335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atau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45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Hak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Anggota</a:t>
            </a:r>
            <a:r>
              <a:rPr lang="en-US" sz="2000" dirty="0" smtClean="0"/>
              <a:t> </a:t>
            </a:r>
            <a:r>
              <a:rPr lang="en-US" sz="2000" dirty="0" err="1" smtClean="0"/>
              <a:t>Gereja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47006"/>
              </p:ext>
            </p:extLst>
          </p:nvPr>
        </p:nvGraphicFramePr>
        <p:xfrm>
          <a:off x="381000" y="1143000"/>
          <a:ext cx="8305800" cy="333597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52900"/>
                <a:gridCol w="4152900"/>
              </a:tblGrid>
              <a:tr h="4098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HAK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KEWAJIBAN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167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SEBAGAI KONSEKUENSI BAPTIS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0425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bdk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Makna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Sakramen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Baptis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Dihapuskan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dosa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Dimasukkan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anggota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Gereja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Diangkat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Anak</a:t>
                      </a:r>
                      <a:r>
                        <a:rPr lang="en-US" baseline="0" dirty="0" smtClean="0"/>
                        <a:t> Allah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Dimeteraikan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meterai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Roh</a:t>
                      </a:r>
                      <a:r>
                        <a:rPr lang="en-US" baseline="0" dirty="0" smtClean="0"/>
                        <a:t> Kudus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Ikut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terlibat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bertanggung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jawab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</a:t>
                      </a:r>
                      <a:r>
                        <a:rPr lang="en-US" baseline="0" dirty="0" err="1" smtClean="0"/>
                        <a:t>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hidup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karya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Gereja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Mengambil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bagian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tugas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Kristus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Trinumeral</a:t>
                      </a:r>
                      <a:r>
                        <a:rPr lang="en-US" baseline="0" dirty="0" smtClean="0"/>
                        <a:t> Christi), </a:t>
                      </a:r>
                      <a:r>
                        <a:rPr lang="en-US" baseline="0" dirty="0" err="1" smtClean="0"/>
                        <a:t>yaitu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sebagai</a:t>
                      </a:r>
                      <a:r>
                        <a:rPr lang="en-US" baseline="0" dirty="0" smtClean="0"/>
                        <a:t> imam (</a:t>
                      </a:r>
                      <a:r>
                        <a:rPr lang="en-US" baseline="0" dirty="0" err="1" smtClean="0"/>
                        <a:t>melayani</a:t>
                      </a:r>
                      <a:r>
                        <a:rPr lang="en-US" baseline="0" dirty="0" smtClean="0"/>
                        <a:t>), </a:t>
                      </a:r>
                      <a:r>
                        <a:rPr lang="en-US" baseline="0" dirty="0" err="1" smtClean="0"/>
                        <a:t>nabi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mewartakan</a:t>
                      </a:r>
                      <a:r>
                        <a:rPr lang="en-US" baseline="0" dirty="0" smtClean="0"/>
                        <a:t>), raja (</a:t>
                      </a:r>
                      <a:r>
                        <a:rPr lang="en-US" baseline="0" err="1" smtClean="0"/>
                        <a:t>memimpin</a:t>
                      </a:r>
                      <a:r>
                        <a:rPr lang="en-US" baseline="0" smtClean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smtClean="0"/>
                        <a:t>Diatur dalam </a:t>
                      </a:r>
                      <a:r>
                        <a:rPr lang="en-US" b="1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Perintah Gereja</a:t>
                      </a:r>
                      <a:endParaRPr lang="en-US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6482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Ikut perayaan Ekaristi pada Hari Minggu dan Hari Raya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Mengaku dosa sekurang-kurangnya sekali setahun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Sambut Tubuh Tuhan pada masa Paskah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Berpuasa dan berpantang pada hari raya yang ditentukan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B050"/>
                </a:solidFill>
              </a:rPr>
              <a:t>Bantulah kebutuhan material Gereja, masing-masing menurut kemampuannya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340423">
            <a:off x="6527183" y="4191396"/>
            <a:ext cx="762000" cy="91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Hak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Anggota</a:t>
            </a:r>
            <a:r>
              <a:rPr lang="en-US" sz="2000" dirty="0" smtClean="0"/>
              <a:t> </a:t>
            </a:r>
            <a:r>
              <a:rPr lang="en-US" sz="2000" dirty="0" err="1" smtClean="0"/>
              <a:t>Gereja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16465"/>
              </p:ext>
            </p:extLst>
          </p:nvPr>
        </p:nvGraphicFramePr>
        <p:xfrm>
          <a:off x="381000" y="1143000"/>
          <a:ext cx="8305800" cy="4770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52900"/>
                <a:gridCol w="41529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KEWAJIBAN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MENURUT HUKUM/KANON</a:t>
                      </a:r>
                      <a:r>
                        <a:rPr lang="en-US" baseline="0" dirty="0" smtClean="0"/>
                        <a:t> GEREJA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713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Menyampaikan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Gembala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Gereja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Paus</a:t>
                      </a:r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Uskup</a:t>
                      </a:r>
                      <a:r>
                        <a:rPr lang="en-US" dirty="0" smtClean="0"/>
                        <a:t>-Imam) </a:t>
                      </a:r>
                      <a:r>
                        <a:rPr lang="en-US" dirty="0" err="1" smtClean="0"/>
                        <a:t>tentang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keperluan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harapan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rohani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Menerima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bantuan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khazanah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berbagai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kekayaan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tradisi:ziarah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salib</a:t>
                      </a:r>
                      <a:r>
                        <a:rPr lang="en-US" dirty="0" smtClean="0"/>
                        <a:t>, novena, </a:t>
                      </a:r>
                      <a:r>
                        <a:rPr lang="en-US" dirty="0" err="1" smtClean="0"/>
                        <a:t>dll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rohani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Gereja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pelayanan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sakramen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Mengadakan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ibadat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menurut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ketentuan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ritus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tata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benar-telah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ditentukan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Membina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persatuan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Gereja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sadar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bagian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anggota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Gereja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err="1" smtClean="0"/>
                        <a:t>utuh</a:t>
                      </a:r>
                      <a:r>
                        <a:rPr lang="en-US" baseline="0" smtClean="0"/>
                        <a:t>)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Menjalani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hidup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suci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sesuai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kondisi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masing-masing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sebagai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upaya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mengembangkan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Gereja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kekudusan</a:t>
                      </a:r>
                      <a:r>
                        <a:rPr lang="en-US" sz="1400" i="1" baseline="0" dirty="0" smtClean="0"/>
                        <a:t>.(</a:t>
                      </a:r>
                      <a:r>
                        <a:rPr lang="en-US" sz="1400" i="1" dirty="0" err="1" smtClean="0"/>
                        <a:t>bdk</a:t>
                      </a:r>
                      <a:r>
                        <a:rPr lang="en-US" sz="1400" i="1" dirty="0" smtClean="0"/>
                        <a:t>. </a:t>
                      </a:r>
                      <a:r>
                        <a:rPr lang="en-US" sz="1400" i="1" dirty="0" err="1" smtClean="0"/>
                        <a:t>Sifat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i="1" dirty="0" err="1" smtClean="0"/>
                        <a:t>Gereja</a:t>
                      </a:r>
                      <a:r>
                        <a:rPr lang="en-US" sz="1400" i="1" dirty="0" smtClean="0"/>
                        <a:t>: </a:t>
                      </a:r>
                      <a:r>
                        <a:rPr lang="en-US" sz="1400" i="1" dirty="0" err="1" smtClean="0"/>
                        <a:t>Satu</a:t>
                      </a:r>
                      <a:r>
                        <a:rPr lang="en-US" sz="1400" i="1" dirty="0" smtClean="0"/>
                        <a:t>, Kudus, </a:t>
                      </a:r>
                      <a:r>
                        <a:rPr lang="en-US" sz="1400" i="1" dirty="0" err="1" smtClean="0"/>
                        <a:t>Katolik</a:t>
                      </a:r>
                      <a:r>
                        <a:rPr lang="en-US" sz="1400" i="1" dirty="0" smtClean="0"/>
                        <a:t>, </a:t>
                      </a:r>
                      <a:r>
                        <a:rPr lang="en-US" sz="1400" i="1" dirty="0" err="1" smtClean="0"/>
                        <a:t>Apostolik</a:t>
                      </a:r>
                      <a:r>
                        <a:rPr lang="en-US" sz="1400" i="1" dirty="0" smtClean="0"/>
                        <a:t>)</a:t>
                      </a:r>
                      <a:endParaRPr lang="en-US" sz="1800" i="1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 err="1" smtClean="0"/>
                        <a:t>Mewartakan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Injil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kepada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semua</a:t>
                      </a:r>
                      <a:r>
                        <a:rPr lang="en-US" sz="1800" i="0" dirty="0" smtClean="0"/>
                        <a:t> orang</a:t>
                      </a:r>
                      <a:r>
                        <a:rPr lang="en-US" sz="1800" i="0" baseline="0" dirty="0" smtClean="0"/>
                        <a:t> : </a:t>
                      </a:r>
                      <a:r>
                        <a:rPr lang="en-US" sz="1800" i="0" baseline="0" dirty="0" err="1" smtClean="0"/>
                        <a:t>menjadi</a:t>
                      </a:r>
                      <a:r>
                        <a:rPr lang="en-US" sz="1800" i="0" baseline="0" dirty="0" smtClean="0"/>
                        <a:t> </a:t>
                      </a:r>
                      <a:r>
                        <a:rPr lang="en-US" sz="1800" i="0" baseline="0" dirty="0" err="1" smtClean="0"/>
                        <a:t>saksi</a:t>
                      </a:r>
                      <a:r>
                        <a:rPr lang="en-US" sz="1800" i="0" baseline="0" dirty="0" smtClean="0"/>
                        <a:t> </a:t>
                      </a:r>
                      <a:r>
                        <a:rPr lang="en-US" sz="1800" i="0" baseline="0" dirty="0" err="1" smtClean="0"/>
                        <a:t>kritus</a:t>
                      </a:r>
                      <a:r>
                        <a:rPr lang="en-US" sz="1800" i="0" dirty="0" smtClean="0"/>
                        <a:t> – </a:t>
                      </a:r>
                      <a:r>
                        <a:rPr lang="en-US" sz="1800" i="0" dirty="0" err="1" smtClean="0"/>
                        <a:t>melalui</a:t>
                      </a:r>
                      <a:r>
                        <a:rPr lang="en-US" sz="1800" i="0" baseline="0" dirty="0" smtClean="0"/>
                        <a:t> </a:t>
                      </a:r>
                      <a:r>
                        <a:rPr lang="en-US" sz="1800" i="0" baseline="0" dirty="0" err="1" smtClean="0"/>
                        <a:t>keteladanan</a:t>
                      </a:r>
                      <a:r>
                        <a:rPr lang="en-US" sz="1800" i="0" baseline="0" dirty="0" smtClean="0"/>
                        <a:t> </a:t>
                      </a:r>
                      <a:r>
                        <a:rPr lang="en-US" sz="1800" i="0" baseline="0" dirty="0" err="1" smtClean="0"/>
                        <a:t>hidup</a:t>
                      </a:r>
                      <a:r>
                        <a:rPr lang="en-US" sz="1800" i="0" baseline="0" dirty="0" smtClean="0"/>
                        <a:t>.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Hak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Anggota</a:t>
            </a:r>
            <a:r>
              <a:rPr lang="en-US" sz="2000" dirty="0" smtClean="0"/>
              <a:t> </a:t>
            </a:r>
            <a:r>
              <a:rPr lang="en-US" sz="2000" dirty="0" err="1" smtClean="0"/>
              <a:t>Gereja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91431"/>
              </p:ext>
            </p:extLst>
          </p:nvPr>
        </p:nvGraphicFramePr>
        <p:xfrm>
          <a:off x="381000" y="1143000"/>
          <a:ext cx="8305800" cy="4495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52900"/>
                <a:gridCol w="41529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KEWAJIBAN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MENURUT HUKUM/KANON</a:t>
                      </a:r>
                      <a:r>
                        <a:rPr lang="en-US" baseline="0" dirty="0" smtClean="0"/>
                        <a:t> GEREJA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713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dirty="0" err="1" smtClean="0"/>
                        <a:t>Mendirikan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memimpin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perserikatan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yayasan,komunitas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rohani,dll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tujuan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kesalehan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amal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kasih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membina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panggilan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kristiani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dunia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dirty="0" err="1" smtClean="0"/>
                        <a:t>Memperoleh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kristiani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mendapat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sekolah-sekolah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katolik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dirty="0" err="1" smtClean="0"/>
                        <a:t>Bebas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memilih</a:t>
                      </a:r>
                      <a:r>
                        <a:rPr lang="en-US" dirty="0" smtClean="0"/>
                        <a:t> status </a:t>
                      </a:r>
                      <a:r>
                        <a:rPr lang="en-US" dirty="0" err="1" smtClean="0"/>
                        <a:t>hidup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endParaRPr lang="en-US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dirty="0" err="1" smtClean="0"/>
                        <a:t>Membantu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memenuhi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kebutuhan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Gereja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diperlukan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pelayanan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karitatif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terlibat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langsung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materiil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dll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3l">
  <a:themeElements>
    <a:clrScheme name="Office Them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cdb2004193l</Template>
  <TotalTime>973</TotalTime>
  <Words>828</Words>
  <Application>Microsoft Office PowerPoint</Application>
  <PresentationFormat>On-screen Show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Verdana</vt:lpstr>
      <vt:lpstr>Wingdings</vt:lpstr>
      <vt:lpstr>cdb2004193l</vt:lpstr>
      <vt:lpstr>BAB II  ORANG BERIMAN HIDUP DI TENGAH MASYARAKAT</vt:lpstr>
      <vt:lpstr>PowerPoint Presentation</vt:lpstr>
      <vt:lpstr>APA YANG DIPELAJARI</vt:lpstr>
      <vt:lpstr>PENGERTIAN</vt:lpstr>
      <vt:lpstr>hot issue - causalitas</vt:lpstr>
      <vt:lpstr>HAK &amp; KEWAJIBAN ANGGOTA GEREJA</vt:lpstr>
      <vt:lpstr>Hak &amp; Kewajiban Anggota Gereja</vt:lpstr>
      <vt:lpstr>Hak &amp; Kewajiban Anggota Gereja</vt:lpstr>
      <vt:lpstr>Hak &amp; Kewajiban Anggota Gereja</vt:lpstr>
      <vt:lpstr>PowerPoint Presentation</vt:lpstr>
      <vt:lpstr>PowerPoint Presentation</vt:lpstr>
      <vt:lpstr>HAK &amp; KEWAJIBAN PUBLIK</vt:lpstr>
      <vt:lpstr>SANKSI</vt:lpstr>
      <vt:lpstr>SANKSI</vt:lpstr>
      <vt:lpstr>BELAJAR PADA YESUS:   MELAKSANAKAN KEWAJIBAN SEBAGAI PERWUJUDAN IMAN</vt:lpstr>
      <vt:lpstr>PESAN KITAB SUCI</vt:lpstr>
      <vt:lpstr>VIRAL</vt:lpstr>
      <vt:lpstr>BELAJAR PADA YESUS</vt:lpstr>
      <vt:lpstr>PESAN KITAB SUCI</vt:lpstr>
      <vt:lpstr>KITAB SUCI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 &amp; KEWAJIBAN ORANG BERIMAN</dc:title>
  <dc:creator>Windows User</dc:creator>
  <cp:lastModifiedBy>Windows User</cp:lastModifiedBy>
  <cp:revision>47</cp:revision>
  <dcterms:created xsi:type="dcterms:W3CDTF">2016-10-17T10:47:50Z</dcterms:created>
  <dcterms:modified xsi:type="dcterms:W3CDTF">2019-10-13T15:10:14Z</dcterms:modified>
</cp:coreProperties>
</file>