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85949644106122"/>
          <c:y val="0.16796998420221168"/>
          <c:w val="0.80588842599661192"/>
          <c:h val="0.720095844062146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034512"/>
        <c:axId val="2108025808"/>
      </c:lineChart>
      <c:dateAx>
        <c:axId val="2108034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8025808"/>
        <c:crosses val="autoZero"/>
        <c:auto val="0"/>
        <c:lblOffset val="100"/>
        <c:baseTimeUnit val="days"/>
      </c:dateAx>
      <c:valAx>
        <c:axId val="2108025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803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KURVA </a:t>
            </a:r>
            <a:r>
              <a:rPr lang="en-GB" dirty="0" smtClean="0"/>
              <a:t>EQUILIBRIUM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Sheet2!$B$2:$B$6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021456"/>
        <c:axId val="2039142352"/>
      </c:lineChart>
      <c:catAx>
        <c:axId val="210802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142352"/>
        <c:crosses val="autoZero"/>
        <c:auto val="1"/>
        <c:lblAlgn val="ctr"/>
        <c:lblOffset val="100"/>
        <c:noMultiLvlLbl val="0"/>
      </c:catAx>
      <c:valAx>
        <c:axId val="203914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021456"/>
        <c:crosses val="autoZero"/>
        <c:crossBetween val="between"/>
      </c:valAx>
      <c:spPr>
        <a:noFill/>
        <a:ln w="1270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9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3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68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1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12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2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4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D34B-2849-4D2B-9347-4746C5D35884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896D-344B-42E8-8EB0-489564FB1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erry23istant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340860" y="3642359"/>
          <a:ext cx="5501640" cy="321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900" y="34925"/>
            <a:ext cx="10515600" cy="777875"/>
          </a:xfrm>
        </p:spPr>
        <p:txBody>
          <a:bodyPr>
            <a:normAutofit/>
          </a:bodyPr>
          <a:lstStyle/>
          <a:p>
            <a:pPr marL="533400" indent="-533400">
              <a:buFont typeface="+mj-lt"/>
              <a:buAutoNum type="alphaUcPeriod" startAt="3"/>
            </a:pPr>
            <a:r>
              <a:rPr lang="en-GB" sz="3200" b="1" dirty="0" smtClean="0">
                <a:latin typeface="Adobe Garamond Pro Bold" panose="02020702060506020403" pitchFamily="18" charset="0"/>
              </a:rPr>
              <a:t>HARGA PASAR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5000" y="720724"/>
            <a:ext cx="11455400" cy="6137275"/>
          </a:xfrm>
        </p:spPr>
        <p:txBody>
          <a:bodyPr>
            <a:noAutofit/>
          </a:bodyPr>
          <a:lstStyle/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Pengertian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: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disepakati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oleh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penjual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pembeli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pada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saat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terjadinya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transaksi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Dalam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terdapat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2 variable yang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dijadikan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sebagai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pedoman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dalam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melihat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kondisi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yakni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H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(P)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J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B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(Q).</a:t>
            </a:r>
          </a:p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Saat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terjadi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pertemuan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Harga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P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(P</a:t>
            </a:r>
            <a:r>
              <a:rPr lang="en-GB" sz="2500" baseline="-250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 /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P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(P</a:t>
            </a:r>
            <a:r>
              <a:rPr lang="en-GB" sz="2500" baseline="-250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Jumlah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Barang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 </a:t>
            </a:r>
            <a:r>
              <a:rPr lang="en-GB" sz="2500" dirty="0" err="1">
                <a:latin typeface="Goudy Old Style" panose="02020502050305020303" pitchFamily="18" charset="0"/>
                <a:cs typeface="Adobe Devanagari" panose="02040503050201020203" pitchFamily="18" charset="0"/>
              </a:rPr>
              <a:t>P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ermintaan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(Q</a:t>
            </a:r>
            <a:r>
              <a:rPr lang="en-GB" sz="2500" baseline="-250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D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 /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Penawaran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(Q</a:t>
            </a:r>
            <a:r>
              <a:rPr lang="en-GB" sz="2500" baseline="-250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S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),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titik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pertemuan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tersebut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adalah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Titik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Equilibrium (E) /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Titik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Keseimbangan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</a:t>
            </a:r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Pasar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.</a:t>
            </a:r>
          </a:p>
          <a:p>
            <a:pPr algn="just"/>
            <a:r>
              <a:rPr lang="en-GB" sz="2500" dirty="0" err="1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Kurva</a:t>
            </a:r>
            <a:r>
              <a:rPr lang="en-GB" sz="2500" dirty="0" smtClean="0">
                <a:latin typeface="Goudy Old Style" panose="02020502050305020303" pitchFamily="18" charset="0"/>
                <a:cs typeface="Adobe Devanagari" panose="02040503050201020203" pitchFamily="18" charset="0"/>
              </a:rPr>
              <a:t> Equilibrium (E)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11040" y="3779520"/>
          <a:ext cx="5181600" cy="294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12920" y="370332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 (Price)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692640" y="6278880"/>
            <a:ext cx="138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 (Quantity)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08283" y="4746862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(Equilibrium)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062720" y="4377530"/>
            <a:ext cx="37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999220" y="5926930"/>
            <a:ext cx="37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094220" y="4974430"/>
            <a:ext cx="37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4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8900" y="34925"/>
            <a:ext cx="10515600" cy="777875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dobe Garamond Pro Bold" panose="02020702060506020403" pitchFamily="18" charset="0"/>
              </a:rPr>
              <a:t>CONTOH SOAL :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" y="606424"/>
            <a:ext cx="11963400" cy="6099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err="1">
                <a:latin typeface="Goudy Old Style" panose="02020502050305020303" pitchFamily="18" charset="0"/>
              </a:rPr>
              <a:t>Pertanyaan</a:t>
            </a:r>
            <a:r>
              <a:rPr lang="en-GB" sz="2000" b="1" dirty="0">
                <a:latin typeface="Goudy Old Style" panose="02020502050305020303" pitchFamily="18" charset="0"/>
              </a:rPr>
              <a:t>: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, </a:t>
            </a:r>
            <a:r>
              <a:rPr lang="en-GB" sz="2000" dirty="0" err="1" smtClean="0"/>
              <a:t>yakni</a:t>
            </a:r>
            <a:r>
              <a:rPr lang="en-GB" sz="2000" dirty="0" smtClean="0"/>
              <a:t>: </a:t>
            </a:r>
            <a:r>
              <a:rPr lang="en-GB" sz="2000" dirty="0" err="1"/>
              <a:t>Qd</a:t>
            </a:r>
            <a:r>
              <a:rPr lang="en-GB" sz="2000" dirty="0"/>
              <a:t> = </a:t>
            </a:r>
            <a:r>
              <a:rPr lang="en-GB" sz="2000" dirty="0" smtClean="0"/>
              <a:t>4.000 </a:t>
            </a:r>
            <a:r>
              <a:rPr lang="en-GB" sz="2000" dirty="0"/>
              <a:t>– 2P. </a:t>
            </a:r>
            <a:r>
              <a:rPr lang="en-GB" sz="2000" dirty="0" err="1"/>
              <a:t>Berapakah</a:t>
            </a:r>
            <a:r>
              <a:rPr lang="en-GB" sz="2000" dirty="0"/>
              <a:t> </a:t>
            </a:r>
            <a:r>
              <a:rPr lang="en-GB" sz="2000" dirty="0" err="1"/>
              <a:t>jumlah</a:t>
            </a:r>
            <a:r>
              <a:rPr lang="en-GB" sz="2000" dirty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(</a:t>
            </a:r>
            <a:r>
              <a:rPr lang="en-GB" sz="2000" dirty="0" err="1" smtClean="0"/>
              <a:t>Qd</a:t>
            </a:r>
            <a:r>
              <a:rPr lang="en-GB" sz="2000" dirty="0" smtClean="0"/>
              <a:t>) </a:t>
            </a:r>
            <a:r>
              <a:rPr lang="en-GB" sz="2000" dirty="0" err="1"/>
              <a:t>ketika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(</a:t>
            </a:r>
            <a:r>
              <a:rPr lang="en-GB" sz="2000" dirty="0" err="1" smtClean="0"/>
              <a:t>Pd</a:t>
            </a:r>
            <a:r>
              <a:rPr lang="en-GB" sz="2000" dirty="0" smtClean="0"/>
              <a:t>) </a:t>
            </a:r>
            <a:r>
              <a:rPr lang="en-GB" sz="2000" dirty="0"/>
              <a:t>= </a:t>
            </a:r>
            <a:r>
              <a:rPr lang="en-GB" sz="2000" dirty="0" err="1" smtClean="0"/>
              <a:t>Rp</a:t>
            </a:r>
            <a:r>
              <a:rPr lang="en-GB" sz="2000" dirty="0" smtClean="0"/>
              <a:t> 1.000,-?</a:t>
            </a:r>
          </a:p>
          <a:p>
            <a:pPr marL="355600" lvl="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Diketahui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Fungsi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000" dirty="0">
                <a:latin typeface="Goudy Old Style" panose="02020502050305020303" pitchFamily="18" charset="0"/>
              </a:rPr>
              <a:t> </a:t>
            </a:r>
            <a:r>
              <a:rPr lang="en-GB" sz="2000" dirty="0" smtClean="0">
                <a:latin typeface="Goudy Old Style" panose="02020502050305020303" pitchFamily="18" charset="0"/>
              </a:rPr>
              <a:t>/ Quantity demand (</a:t>
            </a: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) : </a:t>
            </a: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 = 4.000 – 2P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harga</a:t>
            </a:r>
            <a:r>
              <a:rPr lang="en-GB" sz="2000" dirty="0" smtClean="0">
                <a:latin typeface="Goudy Old Style" panose="02020502050305020303" pitchFamily="18" charset="0"/>
              </a:rPr>
              <a:t> / Price demand (</a:t>
            </a:r>
            <a:r>
              <a:rPr lang="en-GB" sz="2000" dirty="0" err="1" smtClean="0">
                <a:latin typeface="Goudy Old Style" panose="02020502050305020303" pitchFamily="18" charset="0"/>
              </a:rPr>
              <a:t>Pd</a:t>
            </a:r>
            <a:r>
              <a:rPr lang="en-GB" sz="2000" dirty="0" smtClean="0">
                <a:latin typeface="Goudy Old Style" panose="02020502050305020303" pitchFamily="18" charset="0"/>
              </a:rPr>
              <a:t>) = </a:t>
            </a:r>
            <a:r>
              <a:rPr lang="en-GB" sz="2000" dirty="0" err="1" smtClean="0">
                <a:latin typeface="Goudy Old Style" panose="02020502050305020303" pitchFamily="18" charset="0"/>
              </a:rPr>
              <a:t>Rp</a:t>
            </a:r>
            <a:r>
              <a:rPr lang="en-GB" sz="2000" dirty="0" smtClean="0">
                <a:latin typeface="Goudy Old Style" panose="02020502050305020303" pitchFamily="18" charset="0"/>
              </a:rPr>
              <a:t> 1.000,-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Ditanya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000" dirty="0" smtClean="0">
                <a:latin typeface="Goudy Old Style" panose="02020502050305020303" pitchFamily="18" charset="0"/>
              </a:rPr>
              <a:t> / Quantity demand (</a:t>
            </a: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)?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Jawab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 = 4.000 – 2P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 = 4.000 – 2 (1.000)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 = 4.000 – 2.000 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 = 2.000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Jadi</a:t>
            </a:r>
            <a:r>
              <a:rPr lang="en-GB" sz="2000" dirty="0" smtClean="0">
                <a:latin typeface="Goudy Old Style" panose="02020502050305020303" pitchFamily="18" charset="0"/>
              </a:rPr>
              <a:t>, </a:t>
            </a:r>
            <a:r>
              <a:rPr lang="en-GB" sz="2000" dirty="0" err="1" smtClean="0">
                <a:latin typeface="Goudy Old Style" panose="02020502050305020303" pitchFamily="18" charset="0"/>
              </a:rPr>
              <a:t>ketika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harga</a:t>
            </a:r>
            <a:r>
              <a:rPr lang="en-GB" sz="2000" dirty="0" smtClean="0">
                <a:latin typeface="Goudy Old Style" panose="02020502050305020303" pitchFamily="18" charset="0"/>
              </a:rPr>
              <a:t> (</a:t>
            </a:r>
            <a:r>
              <a:rPr lang="en-GB" sz="2000" dirty="0" err="1" smtClean="0">
                <a:latin typeface="Goudy Old Style" panose="02020502050305020303" pitchFamily="18" charset="0"/>
              </a:rPr>
              <a:t>Pd</a:t>
            </a:r>
            <a:r>
              <a:rPr lang="en-GB" sz="2000" dirty="0" smtClean="0">
                <a:latin typeface="Goudy Old Style" panose="02020502050305020303" pitchFamily="18" charset="0"/>
              </a:rPr>
              <a:t>) </a:t>
            </a:r>
            <a:r>
              <a:rPr lang="en-GB" sz="2000" dirty="0" err="1" smtClean="0">
                <a:latin typeface="Goudy Old Style" panose="02020502050305020303" pitchFamily="18" charset="0"/>
              </a:rPr>
              <a:t>Rp</a:t>
            </a:r>
            <a:r>
              <a:rPr lang="en-GB" sz="2000" dirty="0" smtClean="0">
                <a:latin typeface="Goudy Old Style" panose="02020502050305020303" pitchFamily="18" charset="0"/>
              </a:rPr>
              <a:t> 1.000,- </a:t>
            </a:r>
            <a:r>
              <a:rPr lang="en-GB" sz="2000" dirty="0" err="1" smtClean="0">
                <a:latin typeface="Goudy Old Style" panose="02020502050305020303" pitchFamily="18" charset="0"/>
              </a:rPr>
              <a:t>maka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permintaan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000" dirty="0" smtClean="0">
                <a:latin typeface="Goudy Old Style" panose="02020502050305020303" pitchFamily="18" charset="0"/>
              </a:rPr>
              <a:t> (</a:t>
            </a:r>
            <a:r>
              <a:rPr lang="en-GB" sz="2000" dirty="0" err="1" smtClean="0">
                <a:latin typeface="Goudy Old Style" panose="02020502050305020303" pitchFamily="18" charset="0"/>
              </a:rPr>
              <a:t>Qd</a:t>
            </a:r>
            <a:r>
              <a:rPr lang="en-GB" sz="2000" dirty="0" smtClean="0">
                <a:latin typeface="Goudy Old Style" panose="02020502050305020303" pitchFamily="18" charset="0"/>
              </a:rPr>
              <a:t>) </a:t>
            </a:r>
            <a:r>
              <a:rPr lang="en-GB" sz="2000" dirty="0" err="1" smtClean="0">
                <a:latin typeface="Goudy Old Style" panose="02020502050305020303" pitchFamily="18" charset="0"/>
              </a:rPr>
              <a:t>sebesar</a:t>
            </a:r>
            <a:r>
              <a:rPr lang="en-GB" sz="2000" dirty="0" smtClean="0">
                <a:latin typeface="Goudy Old Style" panose="02020502050305020303" pitchFamily="18" charset="0"/>
              </a:rPr>
              <a:t> 2.000 unit</a:t>
            </a:r>
            <a:endParaRPr lang="en-GB" sz="2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3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4300" y="0"/>
            <a:ext cx="11963400" cy="6705599"/>
          </a:xfrm>
        </p:spPr>
        <p:txBody>
          <a:bodyPr>
            <a:normAutofit/>
          </a:bodyPr>
          <a:lstStyle/>
          <a:p>
            <a:pPr marL="355600" lvl="0" indent="-355600">
              <a:buFont typeface="+mj-lt"/>
              <a:buAutoNum type="arabicPeriod" startAt="2"/>
            </a:pP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, </a:t>
            </a:r>
            <a:r>
              <a:rPr lang="en-GB" sz="2000" dirty="0" err="1" smtClean="0"/>
              <a:t>yakni</a:t>
            </a:r>
            <a:r>
              <a:rPr lang="en-GB" sz="2000" dirty="0" smtClean="0"/>
              <a:t>: Ps = 200 </a:t>
            </a:r>
            <a:r>
              <a:rPr lang="en-GB" sz="2000" dirty="0"/>
              <a:t>+</a:t>
            </a:r>
            <a:r>
              <a:rPr lang="en-GB" sz="2000" dirty="0" smtClean="0"/>
              <a:t> 2Q. </a:t>
            </a:r>
            <a:r>
              <a:rPr lang="en-GB" sz="2000" dirty="0" err="1" smtClean="0"/>
              <a:t>Berapakah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(P</a:t>
            </a:r>
            <a:r>
              <a:rPr lang="en-GB" sz="2000" dirty="0"/>
              <a:t>s</a:t>
            </a:r>
            <a:r>
              <a:rPr lang="en-GB" sz="2000" dirty="0" smtClean="0"/>
              <a:t>)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ditawarkan</a:t>
            </a:r>
            <a:r>
              <a:rPr lang="en-GB" sz="2000" dirty="0" smtClean="0"/>
              <a:t> (Q</a:t>
            </a:r>
            <a:r>
              <a:rPr lang="en-GB" sz="2000" dirty="0"/>
              <a:t>s</a:t>
            </a:r>
            <a:r>
              <a:rPr lang="en-GB" sz="2000" dirty="0" smtClean="0"/>
              <a:t>) = 50?</a:t>
            </a:r>
          </a:p>
          <a:p>
            <a:pPr marL="355600" lvl="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Diketahui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Fungsi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penawaran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harga</a:t>
            </a:r>
            <a:r>
              <a:rPr lang="en-GB" sz="2000" dirty="0" smtClean="0">
                <a:latin typeface="Goudy Old Style" panose="02020502050305020303" pitchFamily="18" charset="0"/>
              </a:rPr>
              <a:t> / Price supply (Ps) : Ps = 200 – 2Q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Penawran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000" dirty="0" smtClean="0">
                <a:latin typeface="Goudy Old Style" panose="02020502050305020303" pitchFamily="18" charset="0"/>
              </a:rPr>
              <a:t> / Quantity supply (</a:t>
            </a:r>
            <a:r>
              <a:rPr lang="en-GB" sz="2000" dirty="0" err="1">
                <a:latin typeface="Goudy Old Style" panose="02020502050305020303" pitchFamily="18" charset="0"/>
              </a:rPr>
              <a:t>Q</a:t>
            </a:r>
            <a:r>
              <a:rPr lang="en-GB" sz="2000" dirty="0" err="1" smtClean="0">
                <a:latin typeface="Goudy Old Style" panose="02020502050305020303" pitchFamily="18" charset="0"/>
              </a:rPr>
              <a:t>d</a:t>
            </a:r>
            <a:r>
              <a:rPr lang="en-GB" sz="2000" dirty="0" smtClean="0">
                <a:latin typeface="Goudy Old Style" panose="02020502050305020303" pitchFamily="18" charset="0"/>
              </a:rPr>
              <a:t>) = 50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Ditanya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698500" indent="-342900">
              <a:buFont typeface="Goudy Old Style" panose="02020502050305020303" pitchFamily="18" charset="0"/>
              <a:buChar char="–"/>
            </a:pPr>
            <a:r>
              <a:rPr lang="en-GB" sz="2000" dirty="0" err="1" smtClean="0">
                <a:latin typeface="Goudy Old Style" panose="02020502050305020303" pitchFamily="18" charset="0"/>
              </a:rPr>
              <a:t>Penawaran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harga</a:t>
            </a:r>
            <a:r>
              <a:rPr lang="en-GB" sz="2000" dirty="0" smtClean="0">
                <a:latin typeface="Goudy Old Style" panose="02020502050305020303" pitchFamily="18" charset="0"/>
              </a:rPr>
              <a:t> / Price supply (Ps)?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Jawab</a:t>
            </a:r>
            <a:r>
              <a:rPr lang="en-GB" sz="2000" dirty="0" smtClean="0">
                <a:latin typeface="Goudy Old Style" panose="02020502050305020303" pitchFamily="18" charset="0"/>
              </a:rPr>
              <a:t>:</a:t>
            </a:r>
          </a:p>
          <a:p>
            <a:pPr marL="355600" indent="0">
              <a:buNone/>
            </a:pPr>
            <a:r>
              <a:rPr lang="en-GB" sz="2000" dirty="0" smtClean="0">
                <a:latin typeface="Goudy Old Style" panose="02020502050305020303" pitchFamily="18" charset="0"/>
              </a:rPr>
              <a:t>Ps = 200 </a:t>
            </a:r>
            <a:r>
              <a:rPr lang="en-GB" sz="2000" dirty="0">
                <a:latin typeface="Goudy Old Style" panose="02020502050305020303" pitchFamily="18" charset="0"/>
              </a:rPr>
              <a:t>+</a:t>
            </a:r>
            <a:r>
              <a:rPr lang="en-GB" sz="2000" dirty="0" smtClean="0">
                <a:latin typeface="Goudy Old Style" panose="02020502050305020303" pitchFamily="18" charset="0"/>
              </a:rPr>
              <a:t> 2Q</a:t>
            </a:r>
          </a:p>
          <a:p>
            <a:pPr marL="355600" indent="0">
              <a:buNone/>
            </a:pPr>
            <a:r>
              <a:rPr lang="en-GB" sz="2000" dirty="0" smtClean="0">
                <a:latin typeface="Goudy Old Style" panose="02020502050305020303" pitchFamily="18" charset="0"/>
              </a:rPr>
              <a:t>Ps = 200+ 2 (50)</a:t>
            </a:r>
          </a:p>
          <a:p>
            <a:pPr marL="355600" indent="0">
              <a:buNone/>
            </a:pPr>
            <a:r>
              <a:rPr lang="en-GB" sz="2000" dirty="0" smtClean="0">
                <a:latin typeface="Goudy Old Style" panose="02020502050305020303" pitchFamily="18" charset="0"/>
              </a:rPr>
              <a:t>Ps = 200 + 100 </a:t>
            </a:r>
          </a:p>
          <a:p>
            <a:pPr marL="355600" indent="0">
              <a:buNone/>
            </a:pPr>
            <a:r>
              <a:rPr lang="en-GB" sz="2000" dirty="0" smtClean="0">
                <a:latin typeface="Goudy Old Style" panose="02020502050305020303" pitchFamily="18" charset="0"/>
              </a:rPr>
              <a:t>Ps = 300</a:t>
            </a:r>
          </a:p>
          <a:p>
            <a:pPr marL="355600" indent="0">
              <a:buNone/>
            </a:pPr>
            <a:r>
              <a:rPr lang="en-GB" sz="2000" dirty="0" err="1" smtClean="0">
                <a:latin typeface="Goudy Old Style" panose="02020502050305020303" pitchFamily="18" charset="0"/>
              </a:rPr>
              <a:t>Jadi</a:t>
            </a:r>
            <a:r>
              <a:rPr lang="en-GB" sz="2000" dirty="0" smtClean="0">
                <a:latin typeface="Goudy Old Style" panose="02020502050305020303" pitchFamily="18" charset="0"/>
              </a:rPr>
              <a:t>, </a:t>
            </a:r>
            <a:r>
              <a:rPr lang="en-GB" sz="2000" dirty="0" err="1" smtClean="0">
                <a:latin typeface="Goudy Old Style" panose="02020502050305020303" pitchFamily="18" charset="0"/>
              </a:rPr>
              <a:t>ketika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penawaran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jumlah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barang</a:t>
            </a:r>
            <a:r>
              <a:rPr lang="en-GB" sz="2000" dirty="0" smtClean="0">
                <a:latin typeface="Goudy Old Style" panose="02020502050305020303" pitchFamily="18" charset="0"/>
              </a:rPr>
              <a:t> (Qs) 50 </a:t>
            </a:r>
            <a:r>
              <a:rPr lang="en-GB" sz="2000" dirty="0" err="1" smtClean="0">
                <a:latin typeface="Goudy Old Style" panose="02020502050305020303" pitchFamily="18" charset="0"/>
              </a:rPr>
              <a:t>maka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penawaran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harga</a:t>
            </a:r>
            <a:r>
              <a:rPr lang="en-GB" sz="2000" dirty="0" smtClean="0">
                <a:latin typeface="Goudy Old Style" panose="02020502050305020303" pitchFamily="18" charset="0"/>
              </a:rPr>
              <a:t> (Ps) </a:t>
            </a:r>
            <a:r>
              <a:rPr lang="en-GB" sz="2000" dirty="0" err="1" smtClean="0">
                <a:latin typeface="Goudy Old Style" panose="02020502050305020303" pitchFamily="18" charset="0"/>
              </a:rPr>
              <a:t>sebesar</a:t>
            </a:r>
            <a:r>
              <a:rPr lang="en-GB" sz="2000" dirty="0" smtClean="0">
                <a:latin typeface="Goudy Old Style" panose="02020502050305020303" pitchFamily="18" charset="0"/>
              </a:rPr>
              <a:t> </a:t>
            </a:r>
            <a:r>
              <a:rPr lang="en-GB" sz="2000" dirty="0" err="1" smtClean="0">
                <a:latin typeface="Goudy Old Style" panose="02020502050305020303" pitchFamily="18" charset="0"/>
              </a:rPr>
              <a:t>Rp</a:t>
            </a:r>
            <a:r>
              <a:rPr lang="en-GB" sz="2000" dirty="0" smtClean="0">
                <a:latin typeface="Goudy Old Style" panose="02020502050305020303" pitchFamily="18" charset="0"/>
              </a:rPr>
              <a:t> 300,-</a:t>
            </a:r>
            <a:endParaRPr lang="en-GB" sz="2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6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900" y="34925"/>
            <a:ext cx="10515600" cy="777875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dobe Garamond Pro Bold" panose="02020702060506020403" pitchFamily="18" charset="0"/>
              </a:rPr>
              <a:t>LATIHAN</a:t>
            </a:r>
            <a:r>
              <a:rPr lang="en-GB" sz="3200" b="1" dirty="0" smtClean="0">
                <a:latin typeface="Adobe Garamond Pro Bold" panose="02020702060506020403" pitchFamily="18" charset="0"/>
              </a:rPr>
              <a:t> SOAL :</a:t>
            </a:r>
            <a:endParaRPr lang="en-GB" sz="3200" b="1" dirty="0">
              <a:latin typeface="Adobe Garamond Pro Bold" panose="020207020605060204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" y="606424"/>
            <a:ext cx="11963400" cy="6099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err="1">
                <a:latin typeface="Goudy Old Style" panose="02020502050305020303" pitchFamily="18" charset="0"/>
              </a:rPr>
              <a:t>Pertanyaan</a:t>
            </a:r>
            <a:r>
              <a:rPr lang="en-GB" sz="2000" b="1" dirty="0">
                <a:latin typeface="Goudy Old Style" panose="02020502050305020303" pitchFamily="18" charset="0"/>
              </a:rPr>
              <a:t>:</a:t>
            </a:r>
            <a:endParaRPr lang="en-GB" sz="2000" dirty="0">
              <a:latin typeface="Goudy Old Style" panose="02020502050305020303" pitchFamily="18" charset="0"/>
            </a:endParaRP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, </a:t>
            </a:r>
            <a:r>
              <a:rPr lang="en-GB" sz="2000" dirty="0" err="1" smtClean="0"/>
              <a:t>yakni</a:t>
            </a:r>
            <a:r>
              <a:rPr lang="en-GB" sz="2000" dirty="0" smtClean="0"/>
              <a:t>: </a:t>
            </a:r>
            <a:r>
              <a:rPr lang="en-GB" sz="2000" dirty="0" err="1"/>
              <a:t>Qd</a:t>
            </a:r>
            <a:r>
              <a:rPr lang="en-GB" sz="2000" dirty="0"/>
              <a:t> = </a:t>
            </a:r>
            <a:r>
              <a:rPr lang="en-GB" sz="2000" dirty="0"/>
              <a:t>8</a:t>
            </a:r>
            <a:r>
              <a:rPr lang="en-GB" sz="2000" dirty="0" smtClean="0"/>
              <a:t>.000 </a:t>
            </a:r>
            <a:r>
              <a:rPr lang="en-GB" sz="2000" dirty="0"/>
              <a:t>– </a:t>
            </a:r>
            <a:r>
              <a:rPr lang="en-GB" sz="2000" dirty="0" smtClean="0"/>
              <a:t>4P</a:t>
            </a:r>
            <a:r>
              <a:rPr lang="en-GB" sz="2000" dirty="0"/>
              <a:t>. </a:t>
            </a:r>
            <a:r>
              <a:rPr lang="en-GB" sz="2000" dirty="0" err="1" smtClean="0"/>
              <a:t>Berapakah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(</a:t>
            </a:r>
            <a:r>
              <a:rPr lang="en-GB" sz="2000" dirty="0" err="1" smtClean="0"/>
              <a:t>Qd</a:t>
            </a:r>
            <a:r>
              <a:rPr lang="en-GB" sz="2000" dirty="0" smtClean="0"/>
              <a:t>) </a:t>
            </a:r>
            <a:r>
              <a:rPr lang="en-GB" sz="2000" dirty="0" err="1"/>
              <a:t>ketika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(</a:t>
            </a:r>
            <a:r>
              <a:rPr lang="en-GB" sz="2000" dirty="0" smtClean="0"/>
              <a:t>P) </a:t>
            </a:r>
            <a:r>
              <a:rPr lang="en-GB" sz="2000" dirty="0"/>
              <a:t>= </a:t>
            </a:r>
            <a:r>
              <a:rPr lang="en-GB" sz="2000" dirty="0" err="1" smtClean="0"/>
              <a:t>Rp</a:t>
            </a:r>
            <a:r>
              <a:rPr lang="en-GB" sz="2000" dirty="0" smtClean="0"/>
              <a:t> 2.000,-?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, </a:t>
            </a:r>
            <a:r>
              <a:rPr lang="en-GB" sz="2000" dirty="0" err="1" smtClean="0"/>
              <a:t>yakni</a:t>
            </a:r>
            <a:r>
              <a:rPr lang="en-GB" sz="2000" dirty="0" smtClean="0"/>
              <a:t>: </a:t>
            </a:r>
            <a:r>
              <a:rPr lang="en-GB" sz="2000" dirty="0" err="1" smtClean="0"/>
              <a:t>Pd</a:t>
            </a:r>
            <a:r>
              <a:rPr lang="en-GB" sz="2000" dirty="0" smtClean="0"/>
              <a:t> = 5.000 – 2Q. </a:t>
            </a:r>
            <a:r>
              <a:rPr lang="en-GB" sz="2000" dirty="0" err="1" smtClean="0"/>
              <a:t>Berapakah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(</a:t>
            </a:r>
            <a:r>
              <a:rPr lang="en-GB" sz="2000" dirty="0" err="1" smtClean="0"/>
              <a:t>Pd</a:t>
            </a:r>
            <a:r>
              <a:rPr lang="en-GB" sz="2000" dirty="0" smtClean="0"/>
              <a:t>)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(Q) = 20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penawaran</a:t>
            </a:r>
            <a:r>
              <a:rPr lang="en-GB" sz="2000" dirty="0"/>
              <a:t>, </a:t>
            </a:r>
            <a:r>
              <a:rPr lang="en-GB" sz="2000" dirty="0" err="1"/>
              <a:t>yakni</a:t>
            </a:r>
            <a:r>
              <a:rPr lang="en-GB" sz="2000" dirty="0"/>
              <a:t>: Ps = </a:t>
            </a:r>
            <a:r>
              <a:rPr lang="en-GB" sz="2000" dirty="0" smtClean="0"/>
              <a:t>400 </a:t>
            </a:r>
            <a:r>
              <a:rPr lang="en-GB" sz="2000" dirty="0"/>
              <a:t>+ </a:t>
            </a:r>
            <a:r>
              <a:rPr lang="en-GB" sz="2000" dirty="0" smtClean="0"/>
              <a:t>4Q</a:t>
            </a:r>
            <a:r>
              <a:rPr lang="en-GB" sz="2000" dirty="0"/>
              <a:t>. </a:t>
            </a:r>
            <a:r>
              <a:rPr lang="en-GB" sz="2000" dirty="0" err="1"/>
              <a:t>Berapakah</a:t>
            </a:r>
            <a:r>
              <a:rPr lang="en-GB" sz="2000" dirty="0"/>
              <a:t> </a:t>
            </a:r>
            <a:r>
              <a:rPr lang="en-GB" sz="2000" dirty="0" err="1"/>
              <a:t>penawaran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(Ps) </a:t>
            </a:r>
            <a:r>
              <a:rPr lang="en-GB" sz="2000" dirty="0" err="1"/>
              <a:t>ketika</a:t>
            </a:r>
            <a:r>
              <a:rPr lang="en-GB" sz="2000" dirty="0"/>
              <a:t> </a:t>
            </a:r>
            <a:r>
              <a:rPr lang="en-GB" sz="2000" dirty="0" err="1"/>
              <a:t>jumlah</a:t>
            </a:r>
            <a:r>
              <a:rPr lang="en-GB" sz="2000" dirty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smtClean="0"/>
              <a:t>Q) </a:t>
            </a:r>
            <a:r>
              <a:rPr lang="en-GB" sz="2000" dirty="0"/>
              <a:t>= </a:t>
            </a:r>
            <a:r>
              <a:rPr lang="en-GB" sz="2000" dirty="0" smtClean="0"/>
              <a:t>100?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, </a:t>
            </a:r>
            <a:r>
              <a:rPr lang="en-GB" sz="2000" dirty="0" err="1" smtClean="0"/>
              <a:t>yakni</a:t>
            </a:r>
            <a:r>
              <a:rPr lang="en-GB" sz="2000" dirty="0" smtClean="0"/>
              <a:t> Qs = 100 + 5P. </a:t>
            </a:r>
            <a:r>
              <a:rPr lang="en-GB" sz="2000" dirty="0" err="1" smtClean="0"/>
              <a:t>Berapakah</a:t>
            </a:r>
            <a:r>
              <a:rPr lang="en-GB" sz="2000" dirty="0" smtClean="0"/>
              <a:t> </a:t>
            </a:r>
            <a:r>
              <a:rPr lang="en-GB" sz="2000" dirty="0" err="1" smtClean="0"/>
              <a:t>penawaran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(Qs)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(P) = </a:t>
            </a:r>
            <a:r>
              <a:rPr lang="en-GB" sz="2000" dirty="0" err="1" smtClean="0"/>
              <a:t>Rp</a:t>
            </a:r>
            <a:r>
              <a:rPr lang="en-GB" sz="2000" dirty="0"/>
              <a:t> </a:t>
            </a:r>
            <a:r>
              <a:rPr lang="en-GB" sz="2000" dirty="0" smtClean="0"/>
              <a:t>500,-?</a:t>
            </a:r>
          </a:p>
          <a:p>
            <a:pPr marL="355600" lvl="0" indent="-355600">
              <a:buFont typeface="+mj-lt"/>
              <a:buAutoNum type="arabicPeriod"/>
            </a:pPr>
            <a:endParaRPr lang="en-GB" sz="2000" dirty="0"/>
          </a:p>
          <a:p>
            <a:pPr marL="0" lvl="0" indent="0">
              <a:buNone/>
            </a:pPr>
            <a:r>
              <a:rPr lang="en-GB" sz="2000" dirty="0" err="1" smtClean="0"/>
              <a:t>Perintah</a:t>
            </a:r>
            <a:r>
              <a:rPr lang="en-GB" sz="2000" dirty="0" smtClean="0"/>
              <a:t>: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Kerjakan</a:t>
            </a:r>
            <a:r>
              <a:rPr lang="en-GB" sz="2000" dirty="0" smtClean="0"/>
              <a:t> di </a:t>
            </a:r>
            <a:r>
              <a:rPr lang="en-GB" sz="2000" dirty="0" err="1" smtClean="0"/>
              <a:t>Ms.</a:t>
            </a:r>
            <a:r>
              <a:rPr lang="en-GB" sz="2000" dirty="0" smtClean="0"/>
              <a:t> Word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langkah-langkah</a:t>
            </a:r>
            <a:r>
              <a:rPr lang="en-GB" sz="2000" dirty="0" smtClean="0"/>
              <a:t> </a:t>
            </a:r>
            <a:r>
              <a:rPr lang="en-GB" sz="2000" dirty="0" err="1" smtClean="0"/>
              <a:t>perhitungannya</a:t>
            </a:r>
            <a:r>
              <a:rPr lang="en-GB" sz="2000" dirty="0" smtClean="0"/>
              <a:t>!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Simpan</a:t>
            </a:r>
            <a:r>
              <a:rPr lang="en-GB" sz="2000" dirty="0" smtClean="0"/>
              <a:t> file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nama</a:t>
            </a:r>
            <a:r>
              <a:rPr lang="en-GB" sz="2000" dirty="0" smtClean="0"/>
              <a:t> </a:t>
            </a:r>
            <a:r>
              <a:rPr lang="en-GB" sz="2000" dirty="0" err="1" smtClean="0"/>
              <a:t>Tugas</a:t>
            </a:r>
            <a:r>
              <a:rPr lang="en-GB" sz="2000" dirty="0" smtClean="0"/>
              <a:t> 3 </a:t>
            </a:r>
            <a:r>
              <a:rPr lang="en-GB" sz="2000" dirty="0" err="1" smtClean="0"/>
              <a:t>ekonomi-nama-kelas-no.absen</a:t>
            </a:r>
            <a:r>
              <a:rPr lang="en-GB" sz="2000" dirty="0" smtClean="0"/>
              <a:t>!</a:t>
            </a:r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Kirim</a:t>
            </a:r>
            <a:r>
              <a:rPr lang="en-GB" sz="2000" dirty="0" smtClean="0"/>
              <a:t> </a:t>
            </a:r>
            <a:r>
              <a:rPr lang="en-GB" sz="2000" dirty="0" err="1" smtClean="0"/>
              <a:t>jawaban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email: </a:t>
            </a:r>
            <a:r>
              <a:rPr lang="en-GB" sz="2000" dirty="0" smtClean="0">
                <a:hlinkClick r:id="rId2"/>
              </a:rPr>
              <a:t>herry23istanto@gmail.com</a:t>
            </a:r>
            <a:endParaRPr lang="en-GB" sz="2000" dirty="0" smtClean="0"/>
          </a:p>
          <a:p>
            <a:pPr marL="355600" lvl="0" indent="-355600">
              <a:buFont typeface="+mj-lt"/>
              <a:buAutoNum type="arabicPeriod"/>
            </a:pPr>
            <a:r>
              <a:rPr lang="en-GB" sz="2000" dirty="0" err="1" smtClean="0"/>
              <a:t>Pengiriman</a:t>
            </a:r>
            <a:r>
              <a:rPr lang="en-GB" sz="2000" dirty="0" smtClean="0"/>
              <a:t> </a:t>
            </a:r>
            <a:r>
              <a:rPr lang="en-GB" sz="2000" dirty="0" err="1" smtClean="0"/>
              <a:t>jawaban</a:t>
            </a:r>
            <a:r>
              <a:rPr lang="en-GB" sz="2000" dirty="0" smtClean="0"/>
              <a:t> paling </a:t>
            </a:r>
            <a:r>
              <a:rPr lang="en-GB" sz="2000" dirty="0" err="1" smtClean="0"/>
              <a:t>lambat</a:t>
            </a:r>
            <a:r>
              <a:rPr lang="en-GB" sz="2000" dirty="0" smtClean="0"/>
              <a:t> 6 April 2020.</a:t>
            </a:r>
          </a:p>
        </p:txBody>
      </p:sp>
    </p:spTree>
    <p:extLst>
      <p:ext uri="{BB962C8B-B14F-4D97-AF65-F5344CB8AC3E}">
        <p14:creationId xmlns:p14="http://schemas.microsoft.com/office/powerpoint/2010/main" val="84047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Devanagari</vt:lpstr>
      <vt:lpstr>Adobe Garamond Pro Bold</vt:lpstr>
      <vt:lpstr>Arial</vt:lpstr>
      <vt:lpstr>Calibri</vt:lpstr>
      <vt:lpstr>Calibri Light</vt:lpstr>
      <vt:lpstr>Goudy Old Style</vt:lpstr>
      <vt:lpstr>Office Theme</vt:lpstr>
      <vt:lpstr>HARGA PASAR</vt:lpstr>
      <vt:lpstr>CONTOH SOAL :</vt:lpstr>
      <vt:lpstr>PowerPoint Presentation</vt:lpstr>
      <vt:lpstr>LATIHAN SOAL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HARGA PASAR</dc:title>
  <dc:creator>user</dc:creator>
  <cp:lastModifiedBy>user</cp:lastModifiedBy>
  <cp:revision>1</cp:revision>
  <dcterms:created xsi:type="dcterms:W3CDTF">2020-03-30T05:49:56Z</dcterms:created>
  <dcterms:modified xsi:type="dcterms:W3CDTF">2020-03-30T05:50:26Z</dcterms:modified>
</cp:coreProperties>
</file>