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8" r:id="rId3"/>
    <p:sldId id="263" r:id="rId4"/>
    <p:sldId id="265" r:id="rId5"/>
    <p:sldId id="264" r:id="rId6"/>
    <p:sldId id="283" r:id="rId7"/>
    <p:sldId id="266" r:id="rId8"/>
    <p:sldId id="259" r:id="rId9"/>
    <p:sldId id="260" r:id="rId10"/>
    <p:sldId id="262" r:id="rId11"/>
    <p:sldId id="268" r:id="rId12"/>
    <p:sldId id="284" r:id="rId13"/>
    <p:sldId id="286" r:id="rId14"/>
    <p:sldId id="285" r:id="rId15"/>
    <p:sldId id="287" r:id="rId16"/>
    <p:sldId id="275" r:id="rId17"/>
    <p:sldId id="290" r:id="rId18"/>
    <p:sldId id="291" r:id="rId19"/>
    <p:sldId id="289" r:id="rId20"/>
    <p:sldId id="292" r:id="rId21"/>
    <p:sldId id="281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F3218-FA3A-472F-AAD1-79B4EB342CBC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49DAD-F8A2-4702-98E8-421F9DD74B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914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9DAD-F8A2-4702-98E8-421F9DD74B92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862B07-0682-471A-8213-EFB9F06D8DC1}" type="datetimeFigureOut">
              <a:rPr lang="id-ID" smtClean="0"/>
              <a:pPr/>
              <a:t>05/08/2016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EB4FE4-7A60-4161-9EC9-9F2CDF87F4E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PENDIDIKAN AGAMA KATOLIK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H:\Pictures\Screenshots\IMG_20150728_20025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8071">
            <a:off x="2152203" y="910489"/>
            <a:ext cx="5470525" cy="4923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564904"/>
            <a:ext cx="230425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2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MANUSIA SEBAGAI CITRA ALLAH</a:t>
            </a:r>
            <a:endParaRPr lang="id-ID" sz="32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8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21378"/>
            <a:ext cx="216024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836712"/>
            <a:ext cx="54726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Tukar Isi Kado Dengan Beberapa Temanmu.....</a:t>
            </a:r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2135"/>
              </p:ext>
            </p:extLst>
          </p:nvPr>
        </p:nvGraphicFramePr>
        <p:xfrm>
          <a:off x="2699792" y="1397001"/>
          <a:ext cx="5472608" cy="433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15516"/>
                <a:gridCol w="3028900"/>
              </a:tblGrid>
              <a:tr h="444817">
                <a:tc row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Keunikan Aku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Keunikan Temanku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4817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>
                          <a:solidFill>
                            <a:schemeClr val="tx1"/>
                          </a:solidFill>
                        </a:rPr>
                        <a:t>Nama</a:t>
                      </a:r>
                      <a:endParaRPr lang="id-ID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Keunikannya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374"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7994"/>
            <a:ext cx="310307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331640" y="4725144"/>
            <a:ext cx="302433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708" y="4955976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IMAGE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4717" y="1770488"/>
            <a:ext cx="360040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citra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gambaran yang menunjukkan identitas seseorang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dikaitkan dengan suatu nilai yang dianggap ideal dan baik, mis. tindakan, sifat, karakter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gambaran positif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mirip,  segambar, serupa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27994"/>
            <a:ext cx="17925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209611" y="4724400"/>
            <a:ext cx="183838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105" y="4392305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IMAGE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92788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26 - 28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954411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: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/</a:t>
            </a:r>
            <a:r>
              <a:rPr lang="en-US" dirty="0" err="1" smtClean="0"/>
              <a:t>menyerupai</a:t>
            </a:r>
            <a:r>
              <a:rPr lang="en-US" dirty="0" smtClean="0"/>
              <a:t> Allah.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martabat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–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seseorang</a:t>
            </a:r>
            <a:r>
              <a:rPr lang="en-US" dirty="0" smtClean="0"/>
              <a:t>” BUKAN “</a:t>
            </a:r>
            <a:r>
              <a:rPr lang="en-US" dirty="0" err="1" smtClean="0"/>
              <a:t>sesuatu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istimewa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Allah </a:t>
            </a:r>
            <a:r>
              <a:rPr lang="en-US" dirty="0" err="1" smtClean="0"/>
              <a:t>memberi</a:t>
            </a:r>
            <a:r>
              <a:rPr lang="en-US" dirty="0" smtClean="0"/>
              <a:t> “</a:t>
            </a:r>
            <a:r>
              <a:rPr lang="en-US" dirty="0" err="1" smtClean="0"/>
              <a:t>sentuhan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”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: ( </a:t>
            </a:r>
            <a:r>
              <a:rPr lang="en-US" dirty="0" err="1" smtClean="0"/>
              <a:t>Kej</a:t>
            </a:r>
            <a:r>
              <a:rPr lang="en-US" dirty="0" smtClean="0"/>
              <a:t> 2 : 7 “Allah </a:t>
            </a:r>
            <a:r>
              <a:rPr lang="en-US" b="1" u="sng" dirty="0" err="1" smtClean="0"/>
              <a:t>membentuk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manusia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dari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debu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tanah</a:t>
            </a:r>
            <a:r>
              <a:rPr lang="en-US" b="1" u="sng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u="sng" dirty="0" err="1" smtClean="0"/>
              <a:t>menghembuskan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nafas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kehidupan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99309" y="927884"/>
            <a:ext cx="3600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MANUSIA ADALAH CITRA ALLAH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27994"/>
            <a:ext cx="17925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209611" y="4724400"/>
            <a:ext cx="183838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105" y="4392305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IMAGE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92788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4873" y="1899315"/>
            <a:ext cx="5188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Arti</a:t>
            </a:r>
            <a:r>
              <a:rPr lang="en-US" dirty="0" smtClean="0"/>
              <a:t> : </a:t>
            </a:r>
            <a:r>
              <a:rPr lang="en-US" dirty="0" err="1" smtClean="0"/>
              <a:t>membentuk</a:t>
            </a:r>
            <a:r>
              <a:rPr lang="en-US" dirty="0" smtClean="0"/>
              <a:t> 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menghembuskan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” : MANUSIA MEMILIKI TUBUH / JASMANI / MATERI (=</a:t>
            </a:r>
            <a:r>
              <a:rPr lang="en-US" dirty="0" err="1" smtClean="0"/>
              <a:t>debu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) &amp; MANUSIA MEMILIKI ROH ALLAH / NON-MATERI  (=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Kemiripan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 TIDAK DIARTIKAN BAHWA ALLAH MEMILIKI CIRI FISIK (TUBUH/MATERI) YANG SAMA SEPERTI MANUSIA, </a:t>
            </a:r>
            <a:r>
              <a:rPr lang="en-US" dirty="0" err="1" smtClean="0"/>
              <a:t>melainkan</a:t>
            </a:r>
            <a:r>
              <a:rPr lang="en-US" dirty="0" smtClean="0"/>
              <a:t>  KEMIRIPAN DALAM ROH  </a:t>
            </a:r>
            <a:r>
              <a:rPr lang="en-US" dirty="0" err="1" smtClean="0"/>
              <a:t>karena</a:t>
            </a:r>
            <a:r>
              <a:rPr lang="en-US" dirty="0" smtClean="0"/>
              <a:t> ALLAH ADALAH ROH ( </a:t>
            </a:r>
            <a:r>
              <a:rPr lang="en-US" dirty="0" err="1" smtClean="0"/>
              <a:t>Yoh</a:t>
            </a:r>
            <a:r>
              <a:rPr lang="en-US" dirty="0" smtClean="0"/>
              <a:t> 4 : 24).</a:t>
            </a:r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99309" y="927884"/>
            <a:ext cx="3600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MANUSIA ADALAH CITRA ALLAH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27994"/>
            <a:ext cx="17925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209611" y="4724400"/>
            <a:ext cx="183838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105" y="4392305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IMAGE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9309" y="927884"/>
            <a:ext cx="3600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MANUSIA ADALAH CITRA ALLAH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9509" y="1752600"/>
            <a:ext cx="5030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ROH ALLAH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HIDUP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kesanggupan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ALLAH.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sz="2000" dirty="0"/>
              <a:t>Yang dimaksudkan segambar dan serupa disini adalah </a:t>
            </a:r>
            <a:r>
              <a:rPr lang="id-ID" sz="2000" b="1" dirty="0"/>
              <a:t>kualitas hidup </a:t>
            </a:r>
            <a:r>
              <a:rPr lang="id-ID" sz="2000" dirty="0"/>
              <a:t>yang sama, yang relatif tetap yang dimiliki manusia yang tidak dimiliki ciptaan  lain.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09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27994"/>
            <a:ext cx="179256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209611" y="4724400"/>
            <a:ext cx="1838389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105" y="4392305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IMAGE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9309" y="927884"/>
            <a:ext cx="3600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MANUSIA ADALAH CITRA ALLAH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9509" y="1600200"/>
            <a:ext cx="50300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makhluk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dikasihi</a:t>
            </a:r>
            <a:r>
              <a:rPr lang="en-US" sz="2000" b="1" dirty="0" smtClean="0"/>
              <a:t> Allah</a:t>
            </a:r>
            <a:r>
              <a:rPr lang="en-US" sz="2000" dirty="0" smtClean="0"/>
              <a:t> (</a:t>
            </a:r>
            <a:r>
              <a:rPr lang="en-US" sz="2000" i="1" dirty="0" err="1" smtClean="0"/>
              <a:t>Gaudium</a:t>
            </a:r>
            <a:r>
              <a:rPr lang="en-US" sz="2000" i="1" dirty="0" smtClean="0"/>
              <a:t> et </a:t>
            </a:r>
            <a:r>
              <a:rPr lang="en-US" sz="2000" i="1" dirty="0" err="1" smtClean="0"/>
              <a:t>Spes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GS,</a:t>
            </a:r>
            <a:r>
              <a:rPr lang="en-US" sz="2000" dirty="0" err="1" smtClean="0"/>
              <a:t>art</a:t>
            </a:r>
            <a:r>
              <a:rPr lang="en-US" sz="2000" dirty="0" smtClean="0"/>
              <a:t>. 12) </a:t>
            </a:r>
            <a:r>
              <a:rPr lang="en-US" sz="2000" dirty="0" err="1" smtClean="0"/>
              <a:t>sekaligus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makhluk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dikehendaki</a:t>
            </a:r>
            <a:r>
              <a:rPr lang="en-US" sz="2000" b="1" dirty="0" smtClean="0"/>
              <a:t> Allah demi </a:t>
            </a:r>
            <a:r>
              <a:rPr lang="en-US" sz="2000" b="1" dirty="0" err="1" smtClean="0"/>
              <a:t>diri-Nya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sendiri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Gaudium</a:t>
            </a:r>
            <a:r>
              <a:rPr lang="en-US" sz="2000" i="1" dirty="0" smtClean="0"/>
              <a:t> et </a:t>
            </a:r>
            <a:r>
              <a:rPr lang="en-US" sz="2000" i="1" dirty="0" err="1" smtClean="0"/>
              <a:t>Spes</a:t>
            </a:r>
            <a:r>
              <a:rPr lang="en-US" sz="2000" i="1" dirty="0" smtClean="0"/>
              <a:t>/GS</a:t>
            </a:r>
            <a:r>
              <a:rPr lang="en-US" sz="2000" dirty="0" smtClean="0"/>
              <a:t>, art. 24)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Maka</a:t>
            </a:r>
            <a:r>
              <a:rPr lang="en-US" sz="2000" dirty="0" smtClean="0"/>
              <a:t>,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segambar</a:t>
            </a:r>
            <a:r>
              <a:rPr lang="en-US" sz="2000" dirty="0" smtClean="0"/>
              <a:t>/</a:t>
            </a:r>
            <a:r>
              <a:rPr lang="en-US" sz="2000" dirty="0" err="1" smtClean="0"/>
              <a:t>serupa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SERUPA SEKALIGUS BERBEDA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Allah.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27994"/>
            <a:ext cx="274580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4077441" y="3488234"/>
            <a:ext cx="1623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BERMARTABAT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5964" y="1143328"/>
            <a:ext cx="12161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MARTABAT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38800" y="1078468"/>
            <a:ext cx="1290856" cy="1957864"/>
            <a:chOff x="5638800" y="1078468"/>
            <a:chExt cx="1290856" cy="1957864"/>
          </a:xfrm>
        </p:grpSpPr>
        <p:sp>
          <p:nvSpPr>
            <p:cNvPr id="16" name="TextBox 15"/>
            <p:cNvSpPr txBox="1"/>
            <p:nvPr/>
          </p:nvSpPr>
          <p:spPr>
            <a:xfrm>
              <a:off x="5653794" y="2667000"/>
              <a:ext cx="1275862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kedudukan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73062" y="2286000"/>
              <a:ext cx="8116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harkat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3794" y="1863620"/>
              <a:ext cx="817853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gengsi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38800" y="1078468"/>
              <a:ext cx="787395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status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53794" y="1459468"/>
              <a:ext cx="974754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pangkat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06214" y="3488234"/>
            <a:ext cx="1146148" cy="1880264"/>
            <a:chOff x="6006214" y="3488234"/>
            <a:chExt cx="1146148" cy="1880264"/>
          </a:xfrm>
        </p:grpSpPr>
        <p:sp>
          <p:nvSpPr>
            <p:cNvPr id="21" name="TextBox 20"/>
            <p:cNvSpPr txBox="1"/>
            <p:nvPr/>
          </p:nvSpPr>
          <p:spPr>
            <a:xfrm>
              <a:off x="6010863" y="4245493"/>
              <a:ext cx="112723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prestisius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0863" y="3857566"/>
              <a:ext cx="113685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bergengsi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06214" y="4600970"/>
              <a:ext cx="114614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terhormat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10863" y="3488234"/>
              <a:ext cx="110773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berstatus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0863" y="4999166"/>
              <a:ext cx="1015214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berkelas</a:t>
              </a:r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143000" y="4624261"/>
            <a:ext cx="2892964" cy="93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0365" y="4872335"/>
            <a:ext cx="289559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BERMARTABAT</a:t>
            </a:r>
            <a:endParaRPr lang="id-ID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748051"/>
            <a:ext cx="274580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Rounded Rectangle 28"/>
          <p:cNvSpPr/>
          <p:nvPr/>
        </p:nvSpPr>
        <p:spPr>
          <a:xfrm>
            <a:off x="751320" y="4164828"/>
            <a:ext cx="2892964" cy="938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4410670"/>
            <a:ext cx="289559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BERMARTABAT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8139" y="437334"/>
            <a:ext cx="4419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b="1" dirty="0" smtClean="0"/>
              <a:t>Immanuel  Kant</a:t>
            </a:r>
            <a:r>
              <a:rPr lang="fi-FI" dirty="0"/>
              <a:t> </a:t>
            </a:r>
            <a:endParaRPr lang="fi-FI" dirty="0" smtClean="0"/>
          </a:p>
          <a:p>
            <a:pPr lvl="0"/>
            <a:r>
              <a:rPr lang="fi-FI" dirty="0" smtClean="0"/>
              <a:t>menyebut bermartabat karena memiliki </a:t>
            </a:r>
            <a:r>
              <a:rPr lang="fi-FI" b="1" dirty="0" smtClean="0"/>
              <a:t>rasio/akal  budi</a:t>
            </a:r>
            <a:r>
              <a:rPr lang="fi-FI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fi-FI" b="1" dirty="0"/>
              <a:t>Mac. Murray</a:t>
            </a:r>
            <a:r>
              <a:rPr lang="fi-FI" dirty="0"/>
              <a:t> </a:t>
            </a:r>
            <a:endParaRPr lang="fi-FI" dirty="0" smtClean="0"/>
          </a:p>
          <a:p>
            <a:pPr lvl="0"/>
            <a:r>
              <a:rPr lang="fi-FI" dirty="0" smtClean="0"/>
              <a:t>melihat </a:t>
            </a:r>
            <a:r>
              <a:rPr lang="fi-FI" dirty="0"/>
              <a:t>manusia </a:t>
            </a:r>
            <a:r>
              <a:rPr lang="fi-FI" dirty="0" smtClean="0"/>
              <a:t>bermartabat  menyadari </a:t>
            </a:r>
            <a:r>
              <a:rPr lang="fi-FI" dirty="0"/>
              <a:t>maksud dari tindakannya</a:t>
            </a:r>
            <a:r>
              <a:rPr lang="fi-FI" dirty="0" smtClean="0"/>
              <a:t>.</a:t>
            </a:r>
          </a:p>
          <a:p>
            <a:pPr lvl="0"/>
            <a:endParaRPr lang="en-US" dirty="0"/>
          </a:p>
          <a:p>
            <a:r>
              <a:rPr lang="fi-FI" b="1" dirty="0"/>
              <a:t>Thomas Aquinas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memandang </a:t>
            </a:r>
            <a:r>
              <a:rPr lang="pt-BR" dirty="0"/>
              <a:t>manusia </a:t>
            </a:r>
            <a:r>
              <a:rPr lang="pt-BR" dirty="0" smtClean="0"/>
              <a:t>bermartabat </a:t>
            </a:r>
            <a:r>
              <a:rPr lang="pt-BR" dirty="0"/>
              <a:t>karena statusnya sebagai citra Allah yang memiliki </a:t>
            </a:r>
            <a:r>
              <a:rPr lang="pt-BR" b="1" i="1" dirty="0"/>
              <a:t>similitudo</a:t>
            </a:r>
            <a:r>
              <a:rPr lang="pt-BR" dirty="0"/>
              <a:t> dan </a:t>
            </a:r>
            <a:r>
              <a:rPr lang="pt-BR" b="1" i="1" dirty="0"/>
              <a:t>imago Dei</a:t>
            </a:r>
            <a:r>
              <a:rPr lang="pt-BR" dirty="0"/>
              <a:t>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24298" y="4422522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Similitudo </a:t>
            </a:r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adalah </a:t>
            </a:r>
            <a:r>
              <a:rPr lang="pt-BR" dirty="0"/>
              <a:t>keluhurannya atas makluk ciptaaan yang </a:t>
            </a:r>
            <a:r>
              <a:rPr lang="pt-BR" dirty="0" smtClean="0"/>
              <a:t>lain.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Imago  Dei </a:t>
            </a:r>
            <a:r>
              <a:rPr lang="pt-BR" dirty="0" smtClean="0"/>
              <a:t> lebih </a:t>
            </a:r>
            <a:r>
              <a:rPr lang="pt-BR" dirty="0"/>
              <a:t>menunjuk pada panggilan terdalam untuk bersatu dalam hidup ilahi.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17468"/>
            <a:ext cx="2617093" cy="2911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953869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Manusia sebagai makhluk hidup</a:t>
            </a:r>
            <a:r>
              <a:rPr lang="pt-BR" dirty="0"/>
              <a:t> </a:t>
            </a:r>
            <a:endParaRPr lang="pt-BR" dirty="0" smtClean="0"/>
          </a:p>
          <a:p>
            <a:pPr algn="ctr"/>
            <a:r>
              <a:rPr lang="pt-BR" dirty="0" smtClean="0"/>
              <a:t>(</a:t>
            </a:r>
            <a:r>
              <a:rPr lang="pt-BR" i="1" dirty="0"/>
              <a:t>Homo Vivens</a:t>
            </a:r>
            <a:r>
              <a:rPr lang="pt-BR" dirty="0"/>
              <a:t>). 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64873" y="953869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Manusia adalah makhluk badani</a:t>
            </a:r>
            <a:r>
              <a:rPr lang="pt-BR" dirty="0"/>
              <a:t> </a:t>
            </a:r>
            <a:endParaRPr lang="pt-BR" dirty="0" smtClean="0"/>
          </a:p>
          <a:p>
            <a:pPr algn="ctr"/>
            <a:r>
              <a:rPr lang="pt-BR" dirty="0" smtClean="0"/>
              <a:t>(</a:t>
            </a:r>
            <a:r>
              <a:rPr lang="pt-BR" i="1" dirty="0"/>
              <a:t>Homo somaticus</a:t>
            </a:r>
            <a:r>
              <a:rPr lang="pt-BR" dirty="0"/>
              <a:t>).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7562" y="990600"/>
            <a:ext cx="261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Manusia makhluk yang berbicara </a:t>
            </a:r>
            <a:endParaRPr lang="pt-BR" b="1" dirty="0" smtClean="0"/>
          </a:p>
          <a:p>
            <a:pPr algn="ctr"/>
            <a:r>
              <a:rPr lang="pt-BR" dirty="0" smtClean="0"/>
              <a:t>(</a:t>
            </a:r>
            <a:r>
              <a:rPr lang="pt-BR" i="1" dirty="0"/>
              <a:t>Homo Loquens</a:t>
            </a:r>
            <a:r>
              <a:rPr lang="pt-BR" dirty="0"/>
              <a:t>).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2614227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Manusia mengetahui</a:t>
            </a:r>
            <a:r>
              <a:rPr lang="pt-BR" dirty="0"/>
              <a:t> </a:t>
            </a:r>
            <a:endParaRPr lang="pt-BR" dirty="0" smtClean="0"/>
          </a:p>
          <a:p>
            <a:pPr algn="ctr"/>
            <a:r>
              <a:rPr lang="pt-BR" dirty="0" smtClean="0"/>
              <a:t>(</a:t>
            </a:r>
            <a:r>
              <a:rPr lang="pt-BR" i="1" dirty="0"/>
              <a:t>Homo sapiens</a:t>
            </a:r>
            <a:r>
              <a:rPr lang="pt-BR" dirty="0"/>
              <a:t>). 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7401" y="2568060"/>
            <a:ext cx="230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Manusia</a:t>
            </a:r>
            <a:r>
              <a:rPr lang="en-US" b="1" dirty="0"/>
              <a:t> </a:t>
            </a:r>
            <a:r>
              <a:rPr lang="en-US" b="1" dirty="0" err="1"/>
              <a:t>merasakan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i="1" dirty="0"/>
              <a:t>Homo </a:t>
            </a:r>
            <a:r>
              <a:rPr lang="en-US" i="1" dirty="0" err="1"/>
              <a:t>sentiens</a:t>
            </a:r>
            <a:r>
              <a:rPr lang="en-US" dirty="0"/>
              <a:t>).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5682" y="5266820"/>
            <a:ext cx="24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/>
              <a:t>Manusia</a:t>
            </a:r>
            <a:r>
              <a:rPr lang="en-US" b="1" u="sng" dirty="0"/>
              <a:t> </a:t>
            </a:r>
            <a:r>
              <a:rPr lang="en-US" b="1" u="sng" dirty="0" err="1"/>
              <a:t>berkehendak</a:t>
            </a:r>
            <a:r>
              <a:rPr lang="en-US" u="sng" dirty="0"/>
              <a:t> </a:t>
            </a:r>
            <a:endParaRPr lang="en-US" u="sng" dirty="0" smtClean="0"/>
          </a:p>
          <a:p>
            <a:pPr algn="ctr"/>
            <a:r>
              <a:rPr lang="en-US" u="sng" dirty="0" smtClean="0"/>
              <a:t>(</a:t>
            </a:r>
            <a:r>
              <a:rPr lang="en-US" i="1" u="sng" dirty="0"/>
              <a:t>Homo </a:t>
            </a:r>
            <a:r>
              <a:rPr lang="en-US" i="1" u="sng" dirty="0" err="1"/>
              <a:t>volens</a:t>
            </a:r>
            <a:r>
              <a:rPr lang="en-US" u="sng" dirty="0"/>
              <a:t>).</a:t>
            </a:r>
            <a:r>
              <a:rPr lang="en-US" dirty="0"/>
              <a:t> 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0863" y="5237018"/>
            <a:ext cx="2047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Manusia bekerja </a:t>
            </a:r>
            <a:r>
              <a:rPr lang="pt-BR" i="1" dirty="0"/>
              <a:t>(Homo faber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73727" y="4110425"/>
            <a:ext cx="1974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u="sng" dirty="0"/>
              <a:t>Manusia makhluk sesama</a:t>
            </a:r>
            <a:r>
              <a:rPr lang="fi-FI" u="sng" dirty="0"/>
              <a:t> (</a:t>
            </a:r>
            <a:r>
              <a:rPr lang="fi-FI" i="1" u="sng" dirty="0"/>
              <a:t>Homo Socialis</a:t>
            </a:r>
            <a:r>
              <a:rPr lang="fi-FI" u="sng" dirty="0"/>
              <a:t>).</a:t>
            </a:r>
            <a:r>
              <a:rPr lang="fi-FI" dirty="0"/>
              <a:t> 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57563" y="3942030"/>
            <a:ext cx="2748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Manusia </a:t>
            </a:r>
            <a:r>
              <a:rPr lang="pt-BR" b="1" dirty="0" smtClean="0"/>
              <a:t> mempunyai </a:t>
            </a:r>
            <a:r>
              <a:rPr lang="pt-BR" b="1" dirty="0"/>
              <a:t>nilai transendensi</a:t>
            </a:r>
            <a:r>
              <a:rPr lang="pt-BR" dirty="0"/>
              <a:t> </a:t>
            </a:r>
            <a:r>
              <a:rPr lang="pt-BR" dirty="0" smtClean="0"/>
              <a:t>                </a:t>
            </a:r>
          </a:p>
          <a:p>
            <a:pPr lvl="0" algn="ctr"/>
            <a:r>
              <a:rPr lang="pt-BR" dirty="0" smtClean="0"/>
              <a:t>(</a:t>
            </a:r>
            <a:r>
              <a:rPr lang="pt-BR" i="1" dirty="0"/>
              <a:t>Homo religiosus</a:t>
            </a:r>
            <a:r>
              <a:rPr lang="pt-B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7994"/>
            <a:ext cx="310307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331640" y="4725144"/>
            <a:ext cx="302433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708" y="4955976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LUHUR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1628800"/>
            <a:ext cx="36004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mulia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bernilai tinggi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berhubungan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sikap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perilaku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Blackadder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352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berbudi</a:t>
            </a:r>
            <a:r>
              <a:rPr lang="en-US" dirty="0" smtClean="0"/>
              <a:t> </a:t>
            </a:r>
            <a:r>
              <a:rPr lang="en-US" dirty="0" err="1" smtClean="0"/>
              <a:t>luhur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orang  yang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kodratnya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39416"/>
            <a:ext cx="2304256" cy="477416"/>
          </a:xfrm>
        </p:spPr>
        <p:txBody>
          <a:bodyPr>
            <a:normAutofit fontScale="90000"/>
          </a:bodyPr>
          <a:lstStyle/>
          <a:p>
            <a:r>
              <a:rPr lang="id-ID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DOA</a:t>
            </a:r>
            <a:endParaRPr lang="id-ID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A1F20"/>
              </a:clrFrom>
              <a:clrTo>
                <a:srgbClr val="4A1F2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-6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912768" cy="3384375"/>
          </a:xfrm>
          <a:prstGeom prst="rect">
            <a:avLst/>
          </a:prstGeom>
          <a:noFill/>
          <a:ln>
            <a:noFill/>
          </a:ln>
          <a:effectLst>
            <a:outerShdw blurRad="1270000" dist="12700" dir="13140000" sx="122000" sy="122000" algn="ctr" rotWithShape="0">
              <a:schemeClr val="bg2">
                <a:alpha val="0"/>
              </a:schemeClr>
            </a:outerShdw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378"/>
            <a:ext cx="236220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0" y="4572000"/>
            <a:ext cx="2182091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4802832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LUHUR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175" y="751171"/>
            <a:ext cx="761682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KODRAT LUHUR MANUSIA TERCERMIN DARI TIGA KEMAMPUAN ISTIMEWA YANG MEMBEDAKAN MANUSIA DENGAN CIPTAAN LAIN: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1" y="1744682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AKAL BUDI  (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Cipta</a:t>
            </a:r>
            <a:r>
              <a:rPr lang="en-US" dirty="0" smtClean="0"/>
              <a:t>) yang </a:t>
            </a:r>
            <a:r>
              <a:rPr lang="en-US" dirty="0" err="1" smtClean="0"/>
              <a:t>memampukan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sesama</a:t>
            </a:r>
            <a:r>
              <a:rPr lang="en-US" dirty="0" smtClean="0"/>
              <a:t>,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(</a:t>
            </a:r>
            <a:r>
              <a:rPr lang="en-US" dirty="0" err="1" smtClean="0"/>
              <a:t>Penciptanya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KEBEBASAN (</a:t>
            </a:r>
            <a:r>
              <a:rPr lang="en-US" dirty="0" err="1" smtClean="0"/>
              <a:t>Karsa</a:t>
            </a:r>
            <a:r>
              <a:rPr lang="en-US" dirty="0" smtClean="0"/>
              <a:t>).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, </a:t>
            </a:r>
            <a:r>
              <a:rPr lang="en-US" dirty="0" err="1" smtClean="0"/>
              <a:t>memutuskan</a:t>
            </a:r>
            <a:r>
              <a:rPr lang="en-US" dirty="0" smtClean="0"/>
              <a:t>,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“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”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berpedomankan</a:t>
            </a:r>
            <a:r>
              <a:rPr lang="en-US" dirty="0" smtClean="0"/>
              <a:t>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norma</a:t>
            </a:r>
            <a:r>
              <a:rPr lang="en-US" dirty="0" smtClean="0"/>
              <a:t>/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HATI NURANI (Rasa).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mengekpresikan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ROH ALLAH DALAM DIRINYA. </a:t>
            </a:r>
            <a:r>
              <a:rPr lang="en-US" dirty="0" err="1" smtClean="0"/>
              <a:t>Roh</a:t>
            </a:r>
            <a:r>
              <a:rPr lang="en-US" dirty="0" smtClean="0"/>
              <a:t> </a:t>
            </a:r>
            <a:r>
              <a:rPr lang="en-US" dirty="0" err="1" smtClean="0"/>
              <a:t>memampukan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berelasi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Allah, Sang </a:t>
            </a:r>
            <a:r>
              <a:rPr lang="en-US" dirty="0" err="1" smtClean="0"/>
              <a:t>Pencipta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4" y="764704"/>
            <a:ext cx="1584176" cy="188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 rot="16200000">
            <a:off x="64532" y="3930134"/>
            <a:ext cx="25908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TUGAS RUMAH / PR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89126" y="1066800"/>
            <a:ext cx="5674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pahami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Allah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bermartabat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luhur</a:t>
            </a:r>
            <a:r>
              <a:rPr lang="en-US" dirty="0" smtClean="0"/>
              <a:t>/</a:t>
            </a:r>
            <a:r>
              <a:rPr lang="en-US" dirty="0" err="1" smtClean="0"/>
              <a:t>mulia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33708" y="2649686"/>
            <a:ext cx="5674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 Allah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Kej</a:t>
            </a:r>
            <a:r>
              <a:rPr lang="en-US" dirty="0" smtClean="0"/>
              <a:t> 1 : 26 – 28; </a:t>
            </a:r>
            <a:r>
              <a:rPr lang="en-US" dirty="0" err="1" smtClean="0"/>
              <a:t>Kej</a:t>
            </a:r>
            <a:r>
              <a:rPr lang="en-US" dirty="0" smtClean="0"/>
              <a:t> 2 : 7;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Gereja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Thomas Aquino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martabat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membedakannya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ciptaan</a:t>
            </a:r>
            <a:r>
              <a:rPr lang="en-US" dirty="0" smtClean="0"/>
              <a:t> lain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ketahui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Homo </a:t>
            </a:r>
            <a:r>
              <a:rPr lang="en-US" dirty="0" err="1" smtClean="0"/>
              <a:t>somaticus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Homo </a:t>
            </a:r>
            <a:r>
              <a:rPr lang="en-US" dirty="0" err="1" smtClean="0"/>
              <a:t>sentiens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Homo sapiens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Homo  </a:t>
            </a:r>
            <a:r>
              <a:rPr lang="en-US" dirty="0" err="1" smtClean="0"/>
              <a:t>religiosus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99" y="1556792"/>
            <a:ext cx="310307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3124200" y="4922281"/>
            <a:ext cx="302433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7037" y="1293167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UNIQUE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463017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haroni" pitchFamily="2" charset="-79"/>
                <a:cs typeface="Aharoni" pitchFamily="2" charset="-79"/>
              </a:rPr>
              <a:t>IMAGE</a:t>
            </a:r>
            <a:endParaRPr lang="id-ID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463016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haroni" pitchFamily="2" charset="-79"/>
                <a:cs typeface="Aharoni" pitchFamily="2" charset="-79"/>
              </a:rPr>
              <a:t>LUHUR</a:t>
            </a:r>
            <a:endParaRPr lang="id-ID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486400"/>
            <a:ext cx="302433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itchFamily="34" charset="0"/>
              </a:rPr>
              <a:t>BERMARTABAT</a:t>
            </a:r>
            <a:endParaRPr lang="id-ID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7994"/>
            <a:ext cx="310307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331640" y="4725144"/>
            <a:ext cx="302433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708" y="4955976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UNIQUE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4717" y="1770488"/>
            <a:ext cx="36004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berbeda lain dari yang lain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tidak ada satupun yang sama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tersendiri dalam bentuk atau jenisnya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s</a:t>
            </a: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esuatu yang sangat spesial dan jarang dijumpai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khas, khusus, istimewa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  <a:p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146556" y="4958952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UNIQUE</a:t>
            </a:r>
            <a:endParaRPr lang="id-ID" sz="2400" b="1" dirty="0">
              <a:latin typeface="Arial Black" pitchFamily="34" charset="0"/>
            </a:endParaRPr>
          </a:p>
        </p:txBody>
      </p:sp>
      <p:pic>
        <p:nvPicPr>
          <p:cNvPr id="2050" name="Picture 2" descr="H:\Pictures\Screenshots\IMG_20150729_195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10" y="1340768"/>
            <a:ext cx="2867382" cy="319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H:\Pictures\Screenshots\IMG_20150729_195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9"/>
            <a:ext cx="2880320" cy="3190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643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27994"/>
            <a:ext cx="2268251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115616" y="4687788"/>
            <a:ext cx="2088232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556" y="4958952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UNIQUE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915169"/>
            <a:ext cx="4855491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MEMBUAT SESEORANG/SESUATU  MUDAH TERLIHAT</a:t>
            </a:r>
          </a:p>
          <a:p>
            <a:pPr algn="ctr"/>
            <a:endParaRPr lang="id-ID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id-ID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id-ID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id-ID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id-ID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id-ID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id-ID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id-ID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Maka baik adanya kalau yang unik itu sifatnya positif, karena semua mata tertuju kepadanya.</a:t>
            </a:r>
          </a:p>
          <a:p>
            <a:endParaRPr lang="id-ID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Mulai dari pola pikir.  Pola pikir kita harus dibiasakan berbeda dengan orang lain. Seorang yang berbeda akan melihat hal-hal dihadapannya dengan sudut pandang berbeda.</a:t>
            </a:r>
            <a:endParaRPr lang="id-ID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 descr="H:\Pictures\Screenshots\IMG_20150729_195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3"/>
            <a:ext cx="1980220" cy="189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Pictures\Screenshots\IMG_20150729_195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1" y="1556793"/>
            <a:ext cx="2268252" cy="1897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siapakah 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27994"/>
            <a:ext cx="310307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siapakah a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6" descr="Hasil gambar untuk siapakah ak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Hasil gambar untuk siapakah ak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331640" y="4725144"/>
            <a:ext cx="302433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003">
            <a:schemeClr val="lt1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  <a:p>
            <a:endParaRPr lang="id-ID" dirty="0">
              <a:ln w="3175">
                <a:solidFill>
                  <a:schemeClr val="tx1"/>
                </a:solidFill>
              </a:ln>
            </a:endParaRPr>
          </a:p>
          <a:p>
            <a:endParaRPr lang="id-ID" dirty="0" smtClean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708" y="4955976"/>
            <a:ext cx="18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Arial Black" pitchFamily="34" charset="0"/>
              </a:rPr>
              <a:t>UNIQUE</a:t>
            </a:r>
            <a:endParaRPr lang="id-ID" sz="2400" b="1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1247269"/>
            <a:ext cx="4307321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Lakukan sesuatu yang berbeda dalam skala kecil dahulu, mis: mengemukakan opini kita yang berbeda dengan orang lain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Belajar berani. Berani mengambil keputusan untuk tidak hanya menjadi pengikut. Berani mengatakan tidak disaat semua orang mengatakan ya.</a:t>
            </a:r>
          </a:p>
          <a:p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NAMUN</a:t>
            </a:r>
          </a:p>
          <a:p>
            <a:r>
              <a:rPr lang="id-ID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Sekedar berbeda saja belum cukup. Cari nilai manfaat yang bisa dikembangkan dari perbedaan yang kita buat. </a:t>
            </a:r>
            <a:endParaRPr lang="id-ID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3168352" cy="477416"/>
          </a:xfrm>
        </p:spPr>
        <p:txBody>
          <a:bodyPr>
            <a:normAutofit fontScale="90000"/>
          </a:bodyPr>
          <a:lstStyle/>
          <a:p>
            <a:r>
              <a:rPr lang="id-ID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ITS MINE</a:t>
            </a:r>
            <a:endParaRPr lang="id-ID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11502"/>
            <a:ext cx="4328988" cy="428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n w="1905">
                  <a:solidFill>
                    <a:srgbClr val="0070C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FISIK</a:t>
            </a:r>
            <a:endParaRPr lang="id-ID" b="1" dirty="0">
              <a:ln w="1905">
                <a:solidFill>
                  <a:srgbClr val="0070C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383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n>
                  <a:solidFill>
                    <a:srgbClr val="0070C0"/>
                  </a:solidFill>
                </a:ln>
              </a:rPr>
              <a:t>SIFAT</a:t>
            </a:r>
            <a:endParaRPr lang="id-ID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5660" y="4662428"/>
            <a:ext cx="180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n>
                  <a:solidFill>
                    <a:srgbClr val="0070C0"/>
                  </a:solidFill>
                </a:ln>
              </a:rPr>
              <a:t>PENGALAMAN</a:t>
            </a:r>
            <a:endParaRPr lang="id-ID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4777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n>
                  <a:solidFill>
                    <a:srgbClr val="0070C0"/>
                  </a:solidFill>
                </a:ln>
              </a:rPr>
              <a:t>HOBI</a:t>
            </a:r>
            <a:endParaRPr lang="id-ID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113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39416"/>
            <a:ext cx="3168352" cy="477416"/>
          </a:xfrm>
        </p:spPr>
        <p:txBody>
          <a:bodyPr>
            <a:normAutofit fontScale="90000"/>
          </a:bodyPr>
          <a:lstStyle/>
          <a:p>
            <a:r>
              <a:rPr lang="id-ID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ITS MINE</a:t>
            </a:r>
            <a:endParaRPr lang="id-ID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3" y="2564904"/>
            <a:ext cx="2796750" cy="276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94834"/>
              </p:ext>
            </p:extLst>
          </p:nvPr>
        </p:nvGraphicFramePr>
        <p:xfrm>
          <a:off x="3779912" y="1556792"/>
          <a:ext cx="4464496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1872208"/>
              </a:tblGrid>
              <a:tr h="62165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FISIK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SIFAT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HOBI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PENGALAMAN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78743"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2095</TotalTime>
  <Words>716</Words>
  <Application>Microsoft Office PowerPoint</Application>
  <PresentationFormat>On-screen Show (4:3)</PresentationFormat>
  <Paragraphs>157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PowerPoint Presentation</vt:lpstr>
      <vt:lpstr>DOA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ITS MINE</vt:lpstr>
      <vt:lpstr>ITS MINE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Severinus</dc:creator>
  <cp:lastModifiedBy>Windows User</cp:lastModifiedBy>
  <cp:revision>78</cp:revision>
  <dcterms:created xsi:type="dcterms:W3CDTF">2015-07-28T12:43:26Z</dcterms:created>
  <dcterms:modified xsi:type="dcterms:W3CDTF">2016-08-05T01:20:46Z</dcterms:modified>
</cp:coreProperties>
</file>