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60" r:id="rId5"/>
    <p:sldId id="258" r:id="rId6"/>
    <p:sldId id="261" r:id="rId7"/>
    <p:sldId id="262" r:id="rId8"/>
    <p:sldId id="263" r:id="rId9"/>
    <p:sldId id="268" r:id="rId10"/>
    <p:sldId id="267" r:id="rId11"/>
    <p:sldId id="271" r:id="rId12"/>
    <p:sldId id="265" r:id="rId13"/>
    <p:sldId id="285" r:id="rId14"/>
    <p:sldId id="269" r:id="rId15"/>
    <p:sldId id="270" r:id="rId16"/>
    <p:sldId id="272" r:id="rId17"/>
    <p:sldId id="273" r:id="rId18"/>
    <p:sldId id="286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18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54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02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92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31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11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67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57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1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1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33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041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616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39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4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6AF6-307C-4D6A-A592-D194C76F76A3}" type="datetimeFigureOut">
              <a:rPr lang="id-ID" smtClean="0"/>
              <a:t>29/03/2020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E1FEE1-4210-44D5-BFEE-9225B76A34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12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5"/>
            <a:ext cx="12192000" cy="68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8219" y="709451"/>
            <a:ext cx="7031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lgerian" panose="04020705040A02060702" pitchFamily="82" charset="0"/>
              </a:rPr>
              <a:t>BAB XII  CAHAYA DAN ALAT OPTIK</a:t>
            </a:r>
          </a:p>
          <a:p>
            <a:pPr algn="ctr"/>
            <a:r>
              <a:rPr lang="id-ID" sz="2400" b="1" dirty="0" smtClean="0">
                <a:latin typeface="Algerian" panose="04020705040A02060702" pitchFamily="82" charset="0"/>
              </a:rPr>
              <a:t>Kelas 8.4   2 JP</a:t>
            </a:r>
            <a:endParaRPr lang="id-ID" sz="2400" b="1" dirty="0"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539" y="3689991"/>
            <a:ext cx="92919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SUB POKOK BAHASAN </a:t>
            </a:r>
            <a:r>
              <a:rPr lang="id-ID" sz="2000" dirty="0" smtClean="0"/>
              <a:t>:   SIFAT – SIFAT CAHAYA</a:t>
            </a:r>
          </a:p>
          <a:p>
            <a:r>
              <a:rPr lang="id-ID" sz="2000" dirty="0"/>
              <a:t> </a:t>
            </a:r>
            <a:r>
              <a:rPr lang="id-ID" sz="2000" dirty="0" smtClean="0"/>
              <a:t>                                     PEMANTULAN PADA CERMIN DATAR</a:t>
            </a:r>
          </a:p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259540" y="2177084"/>
            <a:ext cx="10060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KOMPETENSI DASAR </a:t>
            </a:r>
            <a:r>
              <a:rPr lang="id-ID" sz="2000" dirty="0" smtClean="0"/>
              <a:t>:  Menganalisis sifat-sifat cahaya, pembentukan bayangan pada bidang datar dan lengkung serta penerapannya  untuk menjelaskan proses penglihatan manusia, serangga dan prinsip kerja optik.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540" y="4674876"/>
            <a:ext cx="9291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TUJUAN PEMBELAJARAN </a:t>
            </a:r>
            <a:r>
              <a:rPr lang="id-ID" sz="2000" dirty="0" smtClean="0"/>
              <a:t>:</a:t>
            </a:r>
          </a:p>
          <a:p>
            <a:r>
              <a:rPr lang="id-ID" sz="2000" dirty="0" smtClean="0"/>
              <a:t>Setelah mempelajari materi ini, diharapkan peserta didik dapat :</a:t>
            </a:r>
          </a:p>
          <a:p>
            <a:pPr marL="342900" indent="-342900">
              <a:buAutoNum type="arabicPeriod"/>
              <a:tabLst>
                <a:tab pos="363538" algn="l"/>
              </a:tabLst>
            </a:pPr>
            <a:r>
              <a:rPr lang="id-ID" sz="2000" dirty="0" smtClean="0"/>
              <a:t>Menjelaskan sifat-sifat cahaya</a:t>
            </a:r>
          </a:p>
          <a:p>
            <a:pPr marL="342900" indent="-342900">
              <a:buAutoNum type="arabicPeriod"/>
              <a:tabLst>
                <a:tab pos="363538" algn="l"/>
              </a:tabLst>
            </a:pPr>
            <a:r>
              <a:rPr lang="id-ID" sz="2000" dirty="0" smtClean="0"/>
              <a:t>Menyebutkan macam-macam pemantulan cahaya</a:t>
            </a:r>
          </a:p>
          <a:p>
            <a:pPr marL="342900" indent="-342900">
              <a:buAutoNum type="arabicPeriod"/>
              <a:tabLst>
                <a:tab pos="363538" algn="l"/>
              </a:tabLst>
            </a:pPr>
            <a:r>
              <a:rPr lang="id-ID" sz="2000" dirty="0" smtClean="0"/>
              <a:t>Menyelidiki pemantulan pada cermin datar.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8917" y="173825"/>
            <a:ext cx="387275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SENIN, 30 MARET 2020 jam 3 dan 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85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ven maestra en la lección con pizarr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4092" y="3254189"/>
            <a:ext cx="4034119" cy="3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617259" y="430306"/>
            <a:ext cx="8095129" cy="2474259"/>
          </a:xfrm>
          <a:prstGeom prst="wedgeEllipseCallout">
            <a:avLst>
              <a:gd name="adj1" fmla="val -75318"/>
              <a:gd name="adj2" fmla="val 8928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679573" y="882605"/>
            <a:ext cx="6656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Berdasarkan sifat-sifat cahaya, jelaskan mengapa kita dapat melihat benda saat ada sumber cahaya!</a:t>
            </a:r>
          </a:p>
          <a:p>
            <a:r>
              <a:rPr lang="id-ID" sz="2400" dirty="0" smtClean="0"/>
              <a:t>( boleh membaca buku cetak / browsing )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8516" y="3334871"/>
            <a:ext cx="61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JAWABAN :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763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ven maestra en la lección con pizarr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4092" y="3254189"/>
            <a:ext cx="4034119" cy="3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2655" y="3088468"/>
            <a:ext cx="684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JAWABAN :</a:t>
            </a:r>
            <a:endParaRPr lang="id-ID" b="1" dirty="0"/>
          </a:p>
        </p:txBody>
      </p:sp>
      <p:sp>
        <p:nvSpPr>
          <p:cNvPr id="2" name="Cloud Callout 1"/>
          <p:cNvSpPr/>
          <p:nvPr/>
        </p:nvSpPr>
        <p:spPr>
          <a:xfrm>
            <a:off x="3657600" y="301006"/>
            <a:ext cx="7086600" cy="2348065"/>
          </a:xfrm>
          <a:prstGeom prst="cloudCallout">
            <a:avLst>
              <a:gd name="adj1" fmla="val -78377"/>
              <a:gd name="adj2" fmla="val 9751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4518211" y="740403"/>
            <a:ext cx="567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Jika suatu cahaya yang merambat lurus menuju </a:t>
            </a:r>
            <a:r>
              <a:rPr lang="id-ID" sz="2400" dirty="0" smtClean="0"/>
              <a:t>tembok,dihalangi </a:t>
            </a:r>
            <a:r>
              <a:rPr lang="id-ID" sz="2400" dirty="0"/>
              <a:t>oleh benda gelap, apa yang terjadi ?</a:t>
            </a:r>
          </a:p>
        </p:txBody>
      </p:sp>
    </p:spTree>
    <p:extLst>
      <p:ext uri="{BB962C8B-B14F-4D97-AF65-F5344CB8AC3E}">
        <p14:creationId xmlns:p14="http://schemas.microsoft.com/office/powerpoint/2010/main" val="2813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9929" y="2793920"/>
            <a:ext cx="11053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JAWABAN :</a:t>
            </a:r>
          </a:p>
          <a:p>
            <a:r>
              <a:rPr lang="id-ID" b="1" dirty="0" smtClean="0"/>
              <a:t>1.  </a:t>
            </a:r>
          </a:p>
          <a:p>
            <a:endParaRPr lang="id-ID" b="1" dirty="0"/>
          </a:p>
          <a:p>
            <a:endParaRPr lang="id-ID" b="1" dirty="0" smtClean="0"/>
          </a:p>
          <a:p>
            <a:r>
              <a:rPr lang="id-ID" b="1" dirty="0" smtClean="0"/>
              <a:t>2. 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1" y="127286"/>
            <a:ext cx="482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Hukum Pemantulan Cahaya</a:t>
            </a:r>
            <a:endParaRPr lang="id-ID" sz="2800" b="1" dirty="0"/>
          </a:p>
        </p:txBody>
      </p:sp>
      <p:pic>
        <p:nvPicPr>
          <p:cNvPr id="12" name="Picture 4" descr="Hukum Pemantulan Cahaya, Cermin Datar, Cermin Cek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724004"/>
            <a:ext cx="4518211" cy="20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0586" y="5380672"/>
            <a:ext cx="5998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Keterangan : </a:t>
            </a:r>
          </a:p>
          <a:p>
            <a:r>
              <a:rPr lang="id-ID" b="1" i="1" dirty="0" smtClean="0">
                <a:latin typeface="Arial Narrow" panose="020B0606020202030204" pitchFamily="34" charset="0"/>
              </a:rPr>
              <a:t>Garis Normal </a:t>
            </a:r>
            <a:r>
              <a:rPr lang="id-ID" dirty="0" smtClean="0">
                <a:latin typeface="Arial Narrow" panose="020B0606020202030204" pitchFamily="34" charset="0"/>
              </a:rPr>
              <a:t>adalah garis yang tegak lurus bidang pantul</a:t>
            </a:r>
          </a:p>
          <a:p>
            <a:r>
              <a:rPr lang="id-ID" b="1" i="1" dirty="0" smtClean="0">
                <a:latin typeface="Arial Narrow" panose="020B0606020202030204" pitchFamily="34" charset="0"/>
              </a:rPr>
              <a:t>Sudut datang </a:t>
            </a:r>
            <a:r>
              <a:rPr lang="id-ID" dirty="0" smtClean="0">
                <a:latin typeface="Arial Narrow" panose="020B0606020202030204" pitchFamily="34" charset="0"/>
              </a:rPr>
              <a:t>adalah sudut antara sinar datang dan garis normal</a:t>
            </a:r>
          </a:p>
          <a:p>
            <a:r>
              <a:rPr lang="id-ID" b="1" i="1" dirty="0" smtClean="0">
                <a:latin typeface="Arial Narrow" panose="020B0606020202030204" pitchFamily="34" charset="0"/>
              </a:rPr>
              <a:t>Sudut pantul</a:t>
            </a:r>
            <a:r>
              <a:rPr lang="id-ID" dirty="0" smtClean="0">
                <a:latin typeface="Arial Narrow" panose="020B0606020202030204" pitchFamily="34" charset="0"/>
              </a:rPr>
              <a:t> adalah sudut antar sinar pantul dan garis normal</a:t>
            </a:r>
          </a:p>
          <a:p>
            <a:endParaRPr lang="id-ID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023" y="4207049"/>
            <a:ext cx="7019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JAWABAN :</a:t>
            </a:r>
          </a:p>
          <a:p>
            <a:endParaRPr lang="id-ID" b="1" dirty="0" smtClean="0"/>
          </a:p>
          <a:p>
            <a:r>
              <a:rPr lang="id-ID" b="1" dirty="0" smtClean="0"/>
              <a:t>1.  </a:t>
            </a:r>
            <a:r>
              <a:rPr lang="id-ID" dirty="0" smtClean="0"/>
              <a:t>Sudut datang = ..........    , sudut pantul =  ............</a:t>
            </a:r>
          </a:p>
          <a:p>
            <a:endParaRPr lang="id-ID" dirty="0"/>
          </a:p>
          <a:p>
            <a:pPr marL="342900" indent="-342900">
              <a:buAutoNum type="arabicPeriod" startAt="2"/>
            </a:pPr>
            <a:r>
              <a:rPr lang="id-ID" dirty="0" smtClean="0"/>
              <a:t>Sudut datang = ..........  , sudut pantul = ................</a:t>
            </a:r>
          </a:p>
          <a:p>
            <a:pPr marL="342900" indent="-342900">
              <a:buAutoNum type="arabicPeriod" startAt="2"/>
            </a:pPr>
            <a:endParaRPr lang="id-ID" dirty="0"/>
          </a:p>
          <a:p>
            <a:pPr marL="342900" indent="-342900">
              <a:buAutoNum type="arabicPeriod" startAt="2"/>
            </a:pPr>
            <a:r>
              <a:rPr lang="id-ID" dirty="0" smtClean="0"/>
              <a:t>Sudut datang = .........   , sudut pantul = ..............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800601" y="127286"/>
            <a:ext cx="247425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Latihan Soal</a:t>
            </a:r>
            <a:endParaRPr lang="id-ID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0504" y="799598"/>
            <a:ext cx="91215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id-ID" b="1" dirty="0" smtClean="0"/>
              <a:t>1. </a:t>
            </a:r>
            <a:r>
              <a:rPr lang="id-ID" dirty="0"/>
              <a:t> </a:t>
            </a:r>
            <a:r>
              <a:rPr lang="id-ID" dirty="0" smtClean="0"/>
              <a:t>Sebuah </a:t>
            </a:r>
            <a:r>
              <a:rPr lang="id-ID" dirty="0"/>
              <a:t>berkas cahaya mengenai sebuah cermin datar dengan sudut datang 30 derajat. Berapakah sudut pantul berkas cahaya tersebut?</a:t>
            </a:r>
            <a:r>
              <a:rPr lang="id-ID" b="1" dirty="0" smtClean="0"/>
              <a:t> </a:t>
            </a:r>
          </a:p>
          <a:p>
            <a:pPr marL="342900" indent="-342900">
              <a:buAutoNum type="arabicPeriod" startAt="2"/>
            </a:pPr>
            <a:r>
              <a:rPr lang="id-ID" b="1" dirty="0" smtClean="0"/>
              <a:t>Hitung sudut datang dan sudut pantul.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a.                                                             b.</a:t>
            </a:r>
          </a:p>
          <a:p>
            <a:pPr marL="342900" indent="-342900">
              <a:buAutoNum type="arabicPeriod" startAt="2"/>
            </a:pPr>
            <a:endParaRPr lang="id-ID" b="1" dirty="0"/>
          </a:p>
          <a:p>
            <a:pPr marL="342900" indent="-342900">
              <a:buAutoNum type="arabicPeriod" startAt="2"/>
            </a:pPr>
            <a:endParaRPr lang="id-ID" b="1" dirty="0" smtClean="0"/>
          </a:p>
          <a:p>
            <a:pPr marL="342900" indent="-342900">
              <a:buAutoNum type="arabicPeriod" startAt="2"/>
            </a:pPr>
            <a:endParaRPr lang="id-ID" b="1" dirty="0"/>
          </a:p>
          <a:p>
            <a:pPr marL="342900" indent="-342900">
              <a:buAutoNum type="arabicPeriod" startAt="2"/>
            </a:pPr>
            <a:endParaRPr lang="id-ID" b="1" dirty="0" smtClean="0"/>
          </a:p>
          <a:p>
            <a:pPr marL="342900" indent="-342900">
              <a:buAutoNum type="arabicPeriod" startAt="2"/>
            </a:pPr>
            <a:endParaRPr lang="id-ID" b="1" dirty="0"/>
          </a:p>
          <a:p>
            <a:endParaRPr lang="id-ID" b="1" dirty="0" smtClean="0"/>
          </a:p>
          <a:p>
            <a:r>
              <a:rPr lang="id-ID" b="1" dirty="0" smtClean="0"/>
              <a:t>                                                                     c. </a:t>
            </a:r>
          </a:p>
          <a:p>
            <a:endParaRPr lang="id-ID" b="1" dirty="0"/>
          </a:p>
          <a:p>
            <a:pPr marL="342900" indent="-342900">
              <a:buAutoNum type="arabicPeriod" startAt="2"/>
            </a:pPr>
            <a:endParaRPr lang="id-ID" b="1" dirty="0" smtClean="0"/>
          </a:p>
          <a:p>
            <a:pPr marL="342900" indent="-342900">
              <a:buAutoNum type="arabicPeriod" startAt="2"/>
            </a:pPr>
            <a:endParaRPr lang="id-ID" b="1" dirty="0"/>
          </a:p>
          <a:p>
            <a:endParaRPr lang="id-ID" b="1" dirty="0" smtClean="0"/>
          </a:p>
          <a:p>
            <a:pPr marL="342900" indent="-342900">
              <a:buAutoNum type="arabicPeriod" startAt="2"/>
            </a:pPr>
            <a:endParaRPr lang="id-ID" b="1" dirty="0"/>
          </a:p>
          <a:p>
            <a:endParaRPr lang="id-ID" b="1" dirty="0"/>
          </a:p>
          <a:p>
            <a:pPr marL="342900" indent="-342900">
              <a:buAutoNum type="arabicPeriod" startAt="2"/>
            </a:pPr>
            <a:endParaRPr lang="id-ID" b="1" dirty="0" smtClean="0"/>
          </a:p>
          <a:p>
            <a:pPr marL="342900" indent="-342900">
              <a:buAutoNum type="arabicPeriod" startAt="2"/>
            </a:pPr>
            <a:endParaRPr lang="id-ID" b="1" dirty="0"/>
          </a:p>
          <a:p>
            <a:pPr marL="342900" indent="-342900">
              <a:buAutoNum type="arabicPeriod" startAt="2"/>
            </a:pPr>
            <a:endParaRPr lang="id-ID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012" y="3615753"/>
            <a:ext cx="3214059" cy="2058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012" y="1654653"/>
            <a:ext cx="3021952" cy="1668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" b="43136"/>
          <a:stretch/>
        </p:blipFill>
        <p:spPr>
          <a:xfrm>
            <a:off x="4276515" y="1946882"/>
            <a:ext cx="3440486" cy="16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ustración del Cartoon female teacher - ID:27657241 - Imag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" y="295834"/>
            <a:ext cx="10569389" cy="6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2657" y="820270"/>
            <a:ext cx="6615955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/>
              <a:t>PEMANTULAN PADA CERMIN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229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Note Book Wallpaper Backgrounds for Powerpoint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412" y="705509"/>
            <a:ext cx="61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Pemantulan Cahaya pada Cermin</a:t>
            </a:r>
            <a:endParaRPr lang="id-ID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6412" y="1399371"/>
            <a:ext cx="1007184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Cermin merupakan suatu bidang licin yang dapat memantulkan seluruh cahaya yang jatuh pada cermin.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Cermin dibagi menjadi ; 1) cermin datar, 2) cermin lengkung ( cermin cekung dan cermin cembung )</a:t>
            </a:r>
            <a:endParaRPr lang="id-ID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12" y="3014296"/>
            <a:ext cx="2741239" cy="2416576"/>
          </a:xfrm>
          <a:prstGeom prst="rect">
            <a:avLst/>
          </a:prstGeom>
        </p:spPr>
      </p:pic>
      <p:pic>
        <p:nvPicPr>
          <p:cNvPr id="9" name="Picture 14" descr="Jual Cermin Cembung 60 Cm di lapak bhiyaannshop bhiyaann__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22" y="2987401"/>
            <a:ext cx="2318684" cy="23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404" y="2987402"/>
            <a:ext cx="3558121" cy="236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7812" y="5577062"/>
            <a:ext cx="22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Cermin datar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9215718" y="5546014"/>
            <a:ext cx="22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Cermin cembung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5230358" y="5430872"/>
            <a:ext cx="22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Cermin cekung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0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Note Book Wallpaper Backgrounds for Powerpoint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412" y="409675"/>
            <a:ext cx="78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Pemantulan Cahaya pada Cermin ( lanjutan )</a:t>
            </a:r>
            <a:endParaRPr lang="id-ID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1048" y="932895"/>
            <a:ext cx="7267493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Bayangan adalah ......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 2 jenis bayangan :</a:t>
            </a:r>
          </a:p>
          <a:p>
            <a:pPr marL="342900" indent="-74613">
              <a:lnSpc>
                <a:spcPct val="130000"/>
              </a:lnSpc>
              <a:buFont typeface="+mj-lt"/>
              <a:buAutoNum type="arabicPeriod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Bayangan nyata  : 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bayangan yang dapat ditangkap oleh layar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bayangan yang dibentuk dari perpotongan sinar-sinar pantul.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id-ID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8287">
              <a:lnSpc>
                <a:spcPct val="130000"/>
              </a:lnSpc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id-ID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8" descr="CERMIN CEKUNG: Praktikum untuk mengamati sifat bayangan yan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/>
          <a:stretch/>
        </p:blipFill>
        <p:spPr bwMode="auto">
          <a:xfrm>
            <a:off x="1338625" y="3199964"/>
            <a:ext cx="3963684" cy="27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92513" y="3058569"/>
            <a:ext cx="2855252" cy="1629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47765" y="2836021"/>
            <a:ext cx="115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Narrow" panose="020B0606020202030204" pitchFamily="34" charset="0"/>
              </a:rPr>
              <a:t>Bayangan nyata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472" y="55970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Narrow" panose="020B0606020202030204" pitchFamily="34" charset="0"/>
              </a:rPr>
              <a:t>Perpotongan sinar-sinar pantul</a:t>
            </a:r>
            <a:endParaRPr lang="id-ID" dirty="0">
              <a:latin typeface="Arial Narrow" panose="020B0606020202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30" y="2836021"/>
            <a:ext cx="4598893" cy="258670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8256494" y="5204012"/>
            <a:ext cx="2399" cy="497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Note Book Wallpaper Backgrounds for Powerpoint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412" y="409675"/>
            <a:ext cx="78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Pemantulan Cahaya pada Cermin ( lanjutan )</a:t>
            </a:r>
            <a:endParaRPr lang="id-ID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1048" y="916571"/>
            <a:ext cx="104989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 Bayangan maya  : 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bayangan yang tidak dapat ditangkap oleh layar tetapi ada di dalam cermin / lensa. 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bayangan yang dibentuk dari perpotongan perpanjangan sinar-sinar pantul.</a:t>
            </a:r>
          </a:p>
          <a:p>
            <a:pPr marL="552450" indent="-14288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id-ID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8287">
              <a:lnSpc>
                <a:spcPct val="130000"/>
              </a:lnSpc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id-ID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7270" y="2397165"/>
            <a:ext cx="264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Narrow" panose="020B0606020202030204" pitchFamily="34" charset="0"/>
              </a:rPr>
              <a:t>Perpotongan perpanjangan  sinar-sinar pantul</a:t>
            </a:r>
            <a:endParaRPr lang="id-ID" dirty="0"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141" y="3301801"/>
            <a:ext cx="4879441" cy="25880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418381" y="2889357"/>
            <a:ext cx="336177" cy="141237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4" descr="Pengertian Cermin Datar dan Sifat-sifat Pembentukan Bayangann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3" y="2425232"/>
            <a:ext cx="4101352" cy="32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7365" y="3655403"/>
            <a:ext cx="13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Bayangan</a:t>
            </a:r>
          </a:p>
          <a:p>
            <a:r>
              <a:rPr lang="id-ID" b="1" dirty="0" smtClean="0"/>
              <a:t>maya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64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Note Book Wallpaper Backgrounds for Powerpoint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7601" y="553500"/>
            <a:ext cx="1049894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>
              <a:lnSpc>
                <a:spcPct val="130000"/>
              </a:lnSpc>
            </a:pP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Sebutkan perbedaan bayangan nyata dan bayangan maya ! </a:t>
            </a:r>
          </a:p>
          <a:p>
            <a:pPr marL="538162">
              <a:lnSpc>
                <a:spcPct val="130000"/>
              </a:lnSpc>
            </a:pPr>
            <a:endParaRPr lang="id-ID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65925"/>
              </p:ext>
            </p:extLst>
          </p:nvPr>
        </p:nvGraphicFramePr>
        <p:xfrm>
          <a:off x="1655481" y="1190313"/>
          <a:ext cx="96803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228"/>
                <a:gridCol w="4773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BAYANGAN NYATA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BAYANGAN MAYA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2.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EAJAIBAN MATA SERANGGA – Belajar sains"/>
          <p:cNvSpPr>
            <a:spLocks noChangeAspect="1" noChangeArrowheads="1"/>
          </p:cNvSpPr>
          <p:nvPr/>
        </p:nvSpPr>
        <p:spPr bwMode="auto">
          <a:xfrm>
            <a:off x="339126" y="388195"/>
            <a:ext cx="360121" cy="3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Horizontal Scroll 1"/>
          <p:cNvSpPr/>
          <p:nvPr/>
        </p:nvSpPr>
        <p:spPr>
          <a:xfrm>
            <a:off x="339126" y="40341"/>
            <a:ext cx="2699909" cy="118334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793376" y="421760"/>
            <a:ext cx="209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CATATAN :</a:t>
            </a:r>
            <a:endParaRPr lang="id-ID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9126" y="1461047"/>
            <a:ext cx="11241742" cy="432118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 kalian memperoleh hasil yang maksimal dalam mempelajari materi Cahaya dan Alat Optik, ikuti pembelajaran berikut ini :</a:t>
            </a: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Bacalah buku cetak dengan cermat buku cetak bab 12 halaman 251 -258. PPT ini hanya garis besar/pointnya saja.</a:t>
            </a: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Pelajarilah materi ppt yang sudah ibu siapkan. Bacalah bagian demi bagian dengan cermat, jika mengalami kesulitan bisa membuka kembali buku cetak atau melakukan literasi dari goole atupun youtube.</a:t>
            </a: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Segala bentuk kegiatan bisa dikerjakan di file ppt ini atau di buku tulis.</a:t>
            </a: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Lakukan semua kegiatan yang ada di ppt ini, karena di dalam pembelaran ini selain membaca, kalian akan melakukan percobaan dan mengamati apa yang telah dilakukan.</a:t>
            </a: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Dikumpulkan</a:t>
            </a:r>
            <a:r>
              <a:rPr lang="id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 pertama masuk sekolah ( pelajaran IPA )</a:t>
            </a:r>
            <a:endParaRPr lang="id-ID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buClrTx/>
              <a:buAutoNum type="arabicPeriod"/>
            </a:pP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Selamat belajar anak-anaku terkasih.</a:t>
            </a:r>
          </a:p>
          <a:p>
            <a:pPr marL="457200" indent="-457200">
              <a:buClrTx/>
              <a:buAutoNum type="arabicPeriod"/>
            </a:pPr>
            <a:endParaRPr lang="id-ID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2200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8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EAJAIBAN MATA SERANGGA – Belajar sains"/>
          <p:cNvSpPr>
            <a:spLocks noChangeAspect="1" noChangeArrowheads="1"/>
          </p:cNvSpPr>
          <p:nvPr/>
        </p:nvSpPr>
        <p:spPr bwMode="auto">
          <a:xfrm>
            <a:off x="339126" y="388195"/>
            <a:ext cx="360121" cy="3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2" name="Picture 8" descr="Macro HD Photos 04182 - Bal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53" y="1842246"/>
            <a:ext cx="2427087" cy="18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126" y="388195"/>
            <a:ext cx="338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Pertanyaan Pengantar</a:t>
            </a:r>
            <a:endParaRPr lang="id-ID" sz="2400" dirty="0"/>
          </a:p>
        </p:txBody>
      </p:sp>
      <p:sp>
        <p:nvSpPr>
          <p:cNvPr id="8" name="Cloud Callout 7"/>
          <p:cNvSpPr/>
          <p:nvPr/>
        </p:nvSpPr>
        <p:spPr>
          <a:xfrm>
            <a:off x="3301361" y="379123"/>
            <a:ext cx="4612341" cy="1454053"/>
          </a:xfrm>
          <a:prstGeom prst="cloudCallout">
            <a:avLst>
              <a:gd name="adj1" fmla="val -33369"/>
              <a:gd name="adj2" fmla="val 80996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792074" y="692471"/>
            <a:ext cx="391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Mengapa saat menangkap capung, kita merasa kesulitan ?</a:t>
            </a:r>
            <a:endParaRPr lang="id-ID" dirty="0"/>
          </a:p>
        </p:txBody>
      </p:sp>
      <p:pic>
        <p:nvPicPr>
          <p:cNvPr id="1034" name="Picture 10" descr="Malesbange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6" y="4511163"/>
            <a:ext cx="2924175" cy="20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5469699" y="2377824"/>
            <a:ext cx="4888006" cy="1746908"/>
          </a:xfrm>
          <a:prstGeom prst="cloudCallout">
            <a:avLst>
              <a:gd name="adj1" fmla="val -30187"/>
              <a:gd name="adj2" fmla="val 7866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6158860" y="2764254"/>
            <a:ext cx="350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Dapatkah kita melihat benda yang ada di sekeliling kita saat mata terpejam ?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6203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owerPoint Free Keynote Wallpaper Backgrounds for Powerpoi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461683"/>
            <a:ext cx="4298078" cy="1004047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Pengertian Cahaya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4" y="1891353"/>
            <a:ext cx="8821021" cy="43211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d-ID" sz="2200" dirty="0" smtClean="0">
                <a:solidFill>
                  <a:schemeClr val="tx1"/>
                </a:solidFill>
              </a:rPr>
              <a:t>Cahaya merupakan salah satu gelombang elektromagnetik di mana tidak memerlukan medium dalam perambatannya. Misal : siang hari tampak terang karena cahaya matahari  menerangi bumi. Walaupun jarak matahari ke bumi jauh dan dipisahkan oleh </a:t>
            </a:r>
            <a:r>
              <a:rPr lang="id-ID" sz="2200" i="1" dirty="0" smtClean="0">
                <a:solidFill>
                  <a:schemeClr val="tx1"/>
                </a:solidFill>
              </a:rPr>
              <a:t>ruang hampa udara. </a:t>
            </a:r>
          </a:p>
          <a:p>
            <a:pPr>
              <a:lnSpc>
                <a:spcPct val="130000"/>
              </a:lnSpc>
            </a:pPr>
            <a:r>
              <a:rPr lang="id-ID" sz="2200" dirty="0" smtClean="0">
                <a:solidFill>
                  <a:schemeClr val="tx1"/>
                </a:solidFill>
              </a:rPr>
              <a:t>Sumber cahaya adalah benda yang dapat memantulkan cahaya sendiri, contoh matahari, kunang-ku</a:t>
            </a:r>
          </a:p>
          <a:p>
            <a:pPr>
              <a:lnSpc>
                <a:spcPct val="130000"/>
              </a:lnSpc>
            </a:pPr>
            <a:r>
              <a:rPr lang="id-ID" sz="2200" dirty="0" smtClean="0">
                <a:solidFill>
                  <a:schemeClr val="tx1"/>
                </a:solidFill>
              </a:rPr>
              <a:t>Kecepatan cahaya sebesar .............................................</a:t>
            </a:r>
          </a:p>
          <a:p>
            <a:pPr>
              <a:lnSpc>
                <a:spcPct val="130000"/>
              </a:lnSpc>
            </a:pPr>
            <a:endParaRPr lang="id-ID" sz="2200" i="1" dirty="0" smtClean="0"/>
          </a:p>
          <a:p>
            <a:pPr marL="0" indent="0">
              <a:buNone/>
            </a:pPr>
            <a:endParaRPr lang="id-ID" sz="2200" dirty="0"/>
          </a:p>
          <a:p>
            <a:endParaRPr lang="id-ID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58" y="-1"/>
            <a:ext cx="3088342" cy="227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PowerPoint Free Keynote Wallpaper Backgrounds for Powerpoi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011" y="371445"/>
            <a:ext cx="80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AYO MENCOBA KEGIATAN 12.1 ( buku cetak hal 253 )  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012" y="884039"/>
            <a:ext cx="1117450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Judul Kegiatan   :  Mengidentifikasi salah satu sifat cahaya</a:t>
            </a:r>
          </a:p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Jenis kegiatan    :  Mandiri</a:t>
            </a:r>
          </a:p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Tujuan Kegiatan :  Peserta didik dapat mengidentifikasi salah satu sifat cahaya dengan benar.</a:t>
            </a:r>
          </a:p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Alat yang diperlukan  :  senter</a:t>
            </a:r>
          </a:p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Langkah Kegiatan :</a:t>
            </a:r>
          </a:p>
          <a:p>
            <a:pPr marL="342900" indent="-342900">
              <a:lnSpc>
                <a:spcPct val="130000"/>
              </a:lnSpc>
              <a:buAutoNum type="arabicPeriod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Carilah ruangan / kamar yang gelap atau pencahayaan kurang.</a:t>
            </a:r>
          </a:p>
          <a:p>
            <a:pPr marL="342900" indent="-342900">
              <a:lnSpc>
                <a:spcPct val="130000"/>
              </a:lnSpc>
              <a:buAutoNum type="arabicPeriod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Masuk ke dalam ruang/kamar lalu tutup pintu.</a:t>
            </a:r>
          </a:p>
          <a:p>
            <a:pPr marL="342900" indent="-342900">
              <a:lnSpc>
                <a:spcPct val="130000"/>
              </a:lnSpc>
              <a:buAutoNum type="arabicPeriod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Nyalakan lampu senter </a:t>
            </a:r>
          </a:p>
          <a:p>
            <a:pPr marL="342900" indent="-342900">
              <a:lnSpc>
                <a:spcPct val="130000"/>
              </a:lnSpc>
              <a:buAutoNum type="arabicPeriod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Amati arah rambatan dari cahaya lampu senter tersebut.</a:t>
            </a:r>
          </a:p>
          <a:p>
            <a:pPr marL="342900" indent="-342900">
              <a:lnSpc>
                <a:spcPct val="130000"/>
              </a:lnSpc>
              <a:buAutoNum type="arabicPeriod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Hasil pengamatan ........................................................................................................................................</a:t>
            </a:r>
          </a:p>
          <a:p>
            <a:pPr>
              <a:lnSpc>
                <a:spcPct val="130000"/>
              </a:lnSpc>
              <a:tabLst>
                <a:tab pos="363538" algn="l"/>
              </a:tabLst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.......................................................................................................................................................................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130000"/>
              </a:lnSpc>
              <a:buAutoNum type="arabicPeriod" startAt="6"/>
              <a:tabLst>
                <a:tab pos="363538" algn="l"/>
              </a:tabLst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Berdasarkan hasil pengamatan, tuliskan sifat cahaya . </a:t>
            </a:r>
          </a:p>
          <a:p>
            <a:pPr>
              <a:lnSpc>
                <a:spcPct val="130000"/>
              </a:lnSpc>
              <a:tabLst>
                <a:tab pos="363538" algn="l"/>
              </a:tabLst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130000"/>
              </a:lnSpc>
              <a:tabLst>
                <a:tab pos="363538" algn="l"/>
              </a:tabLst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130000"/>
              </a:lnSpc>
              <a:tabLst>
                <a:tab pos="363538" algn="l"/>
              </a:tabLst>
            </a:pPr>
            <a:r>
              <a:rPr lang="id-ID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Mohon diisi </a:t>
            </a:r>
            <a:endParaRPr lang="id-ID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012" y="371445"/>
            <a:ext cx="3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SIFAT – SIFAT CAHAYA 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012" y="884039"/>
            <a:ext cx="240702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Merambat Lurus.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AutoShape 2" descr="CAHAYA MERAMBAT LURU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6" name="Picture 4" descr="CAHAYA MERAMBAT LURUS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r="5886" b="18506"/>
          <a:stretch/>
        </p:blipFill>
        <p:spPr bwMode="auto">
          <a:xfrm>
            <a:off x="822449" y="1414709"/>
            <a:ext cx="3951255" cy="1689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4704" y="922266"/>
            <a:ext cx="3130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apat dipantulkan.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85" y="1646347"/>
            <a:ext cx="4148700" cy="211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42122" y="3757129"/>
            <a:ext cx="4463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apat menembus benda bening.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80" name="Picture 8" descr="Pengertian Cahaya, Sifat-sifat Cahaya dan Contohnya ~ Juragan 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676" b="14662"/>
          <a:stretch/>
        </p:blipFill>
        <p:spPr bwMode="auto">
          <a:xfrm>
            <a:off x="3237379" y="4249572"/>
            <a:ext cx="2790265" cy="2333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011" y="371445"/>
            <a:ext cx="510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SIFAT – SIFAT CAHAYA ( lanjutan ) </a:t>
            </a:r>
            <a:endParaRPr lang="id-ID" sz="2400" b="1" dirty="0"/>
          </a:p>
        </p:txBody>
      </p:sp>
      <p:sp>
        <p:nvSpPr>
          <p:cNvPr id="2" name="AutoShape 2" descr="CAHAYA MERAMBAT LURU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32012" y="873557"/>
            <a:ext cx="9507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Dapat diuraikan ( penguraian cahaya putih menjadi bermacam- macam warna )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Cahaya: Pengertian, Jenis, 10 Sifat, Fungsi dan Contohnya Lengka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5" y="1468769"/>
            <a:ext cx="3434790" cy="200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ectral Stock Photos, Stock Images and Vectors | Stock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7" y="1403354"/>
            <a:ext cx="3636153" cy="195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4151" y="3790864"/>
            <a:ext cx="2287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Dapat dibiaskan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6" descr="Pengertian Cahaya, Sifat-sifat Cahaya dan Contohnya ~ Juragan 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4386076"/>
            <a:ext cx="1532964" cy="21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657" y="3821971"/>
            <a:ext cx="5173756" cy="29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nimasi Pembelajaran – E-Learning Fisika SMA Kelas 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" y="2623496"/>
            <a:ext cx="4698813" cy="29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011" y="285369"/>
            <a:ext cx="510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Pemantulan / Refleksi</a:t>
            </a:r>
            <a:endParaRPr lang="id-ID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2775" y="936612"/>
            <a:ext cx="8821021" cy="149730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id-ID" sz="2200" dirty="0" smtClean="0">
                <a:solidFill>
                  <a:schemeClr val="tx1"/>
                </a:solidFill>
              </a:rPr>
              <a:t>Pemantulan cahaya dibagi menjadi dua :</a:t>
            </a:r>
          </a:p>
          <a:p>
            <a:pPr marL="457200" indent="-93663">
              <a:lnSpc>
                <a:spcPct val="120000"/>
              </a:lnSpc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Pemantulan teratur / diffus</a:t>
            </a:r>
          </a:p>
          <a:p>
            <a:pPr marL="457200" indent="-93663">
              <a:lnSpc>
                <a:spcPct val="120000"/>
              </a:lnSpc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Pemantulan tidak teratur / baur</a:t>
            </a:r>
            <a:endParaRPr lang="id-ID" sz="2200" dirty="0" smtClean="0"/>
          </a:p>
          <a:p>
            <a:pPr marL="0" indent="0">
              <a:lnSpc>
                <a:spcPct val="120000"/>
              </a:lnSpc>
              <a:buNone/>
            </a:pPr>
            <a:endParaRPr lang="id-ID" sz="2200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999562" y="5498360"/>
            <a:ext cx="218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Arial Narrow" panose="020B0606020202030204" pitchFamily="34" charset="0"/>
              </a:rPr>
              <a:t>Animasi bergerak ya</a:t>
            </a:r>
            <a:endParaRPr lang="id-ID" b="1" dirty="0">
              <a:latin typeface="Arial Narrow" panose="020B0606020202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72953" y="3953435"/>
            <a:ext cx="685800" cy="124674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38" name="Picture 18" descr="Pemantulan – eandroidfis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86" y="2623496"/>
            <a:ext cx="4994649" cy="29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41+ Educational PowerPoint Backgrounds on HipWallpa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ven maestra en la lección con pizarr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4092" y="3254189"/>
            <a:ext cx="4034119" cy="3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90365" y="168089"/>
            <a:ext cx="7382432" cy="2319618"/>
          </a:xfrm>
          <a:prstGeom prst="wedgeEllipseCallout">
            <a:avLst>
              <a:gd name="adj1" fmla="val -76775"/>
              <a:gd name="adj2" fmla="val 103413"/>
            </a:avLst>
          </a:prstGeom>
          <a:solidFill>
            <a:srgbClr val="66FFFF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4679574" y="593778"/>
            <a:ext cx="590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Dalam fisika, ada 3 berkas sinar yaitu :          1) berkas cahaya sejajar / paralel,  </a:t>
            </a:r>
          </a:p>
          <a:p>
            <a:r>
              <a:rPr lang="id-ID" sz="2400" dirty="0" smtClean="0"/>
              <a:t>2) mengumpul (  konvergen ),   </a:t>
            </a:r>
          </a:p>
          <a:p>
            <a:r>
              <a:rPr lang="id-ID" sz="2400" dirty="0" smtClean="0"/>
              <a:t>3) menyebar ( divergen )</a:t>
            </a:r>
            <a:endParaRPr lang="id-ID" sz="2400" dirty="0"/>
          </a:p>
        </p:txBody>
      </p:sp>
      <p:pic>
        <p:nvPicPr>
          <p:cNvPr id="8" name="Picture 8" descr="SWEAT GO: Cah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2" y="2756648"/>
            <a:ext cx="6914575" cy="38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757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Algerian</vt:lpstr>
      <vt:lpstr>Arial</vt:lpstr>
      <vt:lpstr>Arial Narrow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Pengertian Cahaya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Noviyati</dc:creator>
  <cp:lastModifiedBy>Noviyati</cp:lastModifiedBy>
  <cp:revision>63</cp:revision>
  <dcterms:created xsi:type="dcterms:W3CDTF">2020-03-27T15:13:09Z</dcterms:created>
  <dcterms:modified xsi:type="dcterms:W3CDTF">2020-03-29T02:02:00Z</dcterms:modified>
</cp:coreProperties>
</file>